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8" r:id="rId27"/>
    <p:sldId id="283" r:id="rId28"/>
    <p:sldId id="284" r:id="rId29"/>
    <p:sldId id="285" r:id="rId30"/>
    <p:sldId id="286" r:id="rId31"/>
    <p:sldId id="287" r:id="rId32"/>
    <p:sldId id="26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22"/>
    <p:restoredTop sz="94674"/>
  </p:normalViewPr>
  <p:slideViewPr>
    <p:cSldViewPr snapToGrid="0" snapToObjects="1">
      <p:cViewPr>
        <p:scale>
          <a:sx n="100" d="100"/>
          <a:sy n="100" d="100"/>
        </p:scale>
        <p:origin x="328"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12/19/18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5%87%B8%E5%88%86%E6%9E%90" TargetMode="External"/><Relationship Id="rId2" Type="http://schemas.openxmlformats.org/officeDocument/2006/relationships/hyperlink" Target="https://baike.baidu.com/item/%E9%80%BC%E8%BF%91%E8%AE%BA/967006" TargetMode="External"/><Relationship Id="rId1" Type="http://schemas.openxmlformats.org/officeDocument/2006/relationships/slideLayout" Target="../slideLayouts/slideLayout2.xml"/><Relationship Id="rId4" Type="http://schemas.openxmlformats.org/officeDocument/2006/relationships/hyperlink" Target="https://baike.baidu.com/item/%E7%AE%97%E6%B3%95%E5%A4%8D%E6%9D%82%E5%BA%A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AF8B2-EFEF-724F-91BE-6ABDE52466D2}"/>
              </a:ext>
            </a:extLst>
          </p:cNvPr>
          <p:cNvSpPr>
            <a:spLocks noGrp="1"/>
          </p:cNvSpPr>
          <p:nvPr>
            <p:ph type="ctrTitle"/>
          </p:nvPr>
        </p:nvSpPr>
        <p:spPr/>
        <p:txBody>
          <a:bodyPr/>
          <a:lstStyle/>
          <a:p>
            <a:r>
              <a:rPr kumimoji="1" lang="zh-CN" altLang="en-US" dirty="0"/>
              <a:t>机器学习分享</a:t>
            </a:r>
          </a:p>
        </p:txBody>
      </p:sp>
      <p:sp>
        <p:nvSpPr>
          <p:cNvPr id="3" name="副标题 2">
            <a:extLst>
              <a:ext uri="{FF2B5EF4-FFF2-40B4-BE49-F238E27FC236}">
                <a16:creationId xmlns:a16="http://schemas.microsoft.com/office/drawing/2014/main" id="{C5479002-8BC4-D348-9D3E-B8B615D7C198}"/>
              </a:ext>
            </a:extLst>
          </p:cNvPr>
          <p:cNvSpPr>
            <a:spLocks noGrp="1"/>
          </p:cNvSpPr>
          <p:nvPr>
            <p:ph type="subTitle" idx="1"/>
          </p:nvPr>
        </p:nvSpPr>
        <p:spPr/>
        <p:txBody>
          <a:bodyPr/>
          <a:lstStyle/>
          <a:p>
            <a:r>
              <a:rPr kumimoji="1" lang="zh-CN" altLang="en-US" dirty="0"/>
              <a:t>传统强化学习</a:t>
            </a:r>
            <a:endParaRPr kumimoji="1" lang="en-US" altLang="zh-CN" dirty="0"/>
          </a:p>
          <a:p>
            <a:r>
              <a:rPr kumimoji="1" lang="en-US" altLang="zh-CN" dirty="0"/>
              <a:t>-</a:t>
            </a:r>
            <a:r>
              <a:rPr kumimoji="1" lang="zh-CN" altLang="en-US" dirty="0"/>
              <a:t>荀俊杰</a:t>
            </a:r>
          </a:p>
        </p:txBody>
      </p:sp>
    </p:spTree>
    <p:extLst>
      <p:ext uri="{BB962C8B-B14F-4D97-AF65-F5344CB8AC3E}">
        <p14:creationId xmlns:p14="http://schemas.microsoft.com/office/powerpoint/2010/main" val="417438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2188E-48FC-4649-86AD-24FA52DACB67}"/>
              </a:ext>
            </a:extLst>
          </p:cNvPr>
          <p:cNvSpPr>
            <a:spLocks noGrp="1"/>
          </p:cNvSpPr>
          <p:nvPr>
            <p:ph type="title"/>
          </p:nvPr>
        </p:nvSpPr>
        <p:spPr>
          <a:xfrm>
            <a:off x="677334" y="254000"/>
            <a:ext cx="8596668" cy="1320800"/>
          </a:xfrm>
        </p:spPr>
        <p:txBody>
          <a:bodyPr/>
          <a:lstStyle/>
          <a:p>
            <a:r>
              <a:rPr kumimoji="1" lang="zh-CN" altLang="en-US" dirty="0">
                <a:solidFill>
                  <a:schemeClr val="tx1"/>
                </a:solidFill>
              </a:rPr>
              <a:t>再次定义强化学习是什么</a:t>
            </a:r>
          </a:p>
        </p:txBody>
      </p:sp>
      <p:sp>
        <p:nvSpPr>
          <p:cNvPr id="3" name="内容占位符 2">
            <a:extLst>
              <a:ext uri="{FF2B5EF4-FFF2-40B4-BE49-F238E27FC236}">
                <a16:creationId xmlns:a16="http://schemas.microsoft.com/office/drawing/2014/main" id="{900C17C7-99BA-8441-A9A8-2B8DD9A2B77D}"/>
              </a:ext>
            </a:extLst>
          </p:cNvPr>
          <p:cNvSpPr>
            <a:spLocks noGrp="1"/>
          </p:cNvSpPr>
          <p:nvPr>
            <p:ph idx="1"/>
          </p:nvPr>
        </p:nvSpPr>
        <p:spPr>
          <a:xfrm>
            <a:off x="677334" y="1081089"/>
            <a:ext cx="8596668" cy="3880773"/>
          </a:xfrm>
        </p:spPr>
        <p:txBody>
          <a:bodyPr/>
          <a:lstStyle/>
          <a:p>
            <a:r>
              <a:rPr kumimoji="1" lang="zh-CN" altLang="en-US" dirty="0"/>
              <a:t>整个强化学习的过程可以抽象成一个</a:t>
            </a:r>
            <a:r>
              <a:rPr kumimoji="1" lang="zh-CN" altLang="en-US" dirty="0">
                <a:solidFill>
                  <a:srgbClr val="00B0F0"/>
                </a:solidFill>
              </a:rPr>
              <a:t>智能体</a:t>
            </a:r>
            <a:r>
              <a:rPr kumimoji="1" lang="zh-CN" altLang="en-US" dirty="0"/>
              <a:t>（就是需要进行学习的计算机或者程序）根据</a:t>
            </a:r>
            <a:r>
              <a:rPr kumimoji="1" lang="zh-CN" altLang="en-US" dirty="0">
                <a:solidFill>
                  <a:srgbClr val="FF0000"/>
                </a:solidFill>
              </a:rPr>
              <a:t>策略</a:t>
            </a:r>
            <a:r>
              <a:rPr kumimoji="1" lang="zh-CN" altLang="en-US" dirty="0"/>
              <a:t>选择不同的</a:t>
            </a:r>
            <a:r>
              <a:rPr kumimoji="1" lang="zh-CN" altLang="en-US" dirty="0">
                <a:solidFill>
                  <a:srgbClr val="FF0000"/>
                </a:solidFill>
              </a:rPr>
              <a:t>动作</a:t>
            </a:r>
            <a:r>
              <a:rPr kumimoji="1" lang="zh-CN" altLang="en-US" dirty="0"/>
              <a:t>跟</a:t>
            </a:r>
            <a:r>
              <a:rPr kumimoji="1" lang="zh-CN" altLang="en-US" dirty="0">
                <a:solidFill>
                  <a:srgbClr val="FF0000"/>
                </a:solidFill>
              </a:rPr>
              <a:t>环境</a:t>
            </a:r>
            <a:r>
              <a:rPr kumimoji="1" lang="zh-CN" altLang="en-US" dirty="0"/>
              <a:t>进行交互，并从环境得到</a:t>
            </a:r>
            <a:r>
              <a:rPr kumimoji="1" lang="zh-CN" altLang="en-US" dirty="0">
                <a:solidFill>
                  <a:srgbClr val="FF0000"/>
                </a:solidFill>
              </a:rPr>
              <a:t>反馈（奖励）</a:t>
            </a:r>
            <a:r>
              <a:rPr kumimoji="1" lang="zh-CN" altLang="en-US" dirty="0"/>
              <a:t>以及</a:t>
            </a:r>
            <a:r>
              <a:rPr kumimoji="1" lang="zh-CN" altLang="en-US" dirty="0">
                <a:solidFill>
                  <a:srgbClr val="FF0000"/>
                </a:solidFill>
              </a:rPr>
              <a:t>下一个环境状态</a:t>
            </a:r>
            <a:r>
              <a:rPr kumimoji="1" lang="zh-CN" altLang="en-US" dirty="0"/>
              <a:t>，然后从该反馈中学习进而调整自己的策略，根据新的策略选择</a:t>
            </a:r>
            <a:r>
              <a:rPr kumimoji="1" lang="zh-CN" altLang="en-US" dirty="0">
                <a:solidFill>
                  <a:srgbClr val="FF0000"/>
                </a:solidFill>
              </a:rPr>
              <a:t>下一个动作</a:t>
            </a:r>
            <a:r>
              <a:rPr kumimoji="1" lang="zh-CN" altLang="en-US" dirty="0"/>
              <a:t>再跟环境交互，不停的重复该过程的学习方法。整个过程的目标就是</a:t>
            </a:r>
            <a:r>
              <a:rPr kumimoji="1" lang="zh-CN" altLang="en-US" dirty="0">
                <a:solidFill>
                  <a:srgbClr val="FF0000"/>
                </a:solidFill>
              </a:rPr>
              <a:t>最大化</a:t>
            </a:r>
            <a:r>
              <a:rPr kumimoji="1" lang="zh-CN" altLang="en-US" dirty="0"/>
              <a:t>智能体获取的</a:t>
            </a:r>
            <a:r>
              <a:rPr kumimoji="1" lang="zh-CN" altLang="en-US" dirty="0">
                <a:solidFill>
                  <a:srgbClr val="FF0000"/>
                </a:solidFill>
              </a:rPr>
              <a:t>累积奖励</a:t>
            </a:r>
            <a:r>
              <a:rPr kumimoji="1" lang="zh-CN" altLang="en-US" dirty="0"/>
              <a:t>。</a:t>
            </a:r>
            <a:endParaRPr kumimoji="1" lang="en-US" altLang="zh-CN" dirty="0"/>
          </a:p>
          <a:p>
            <a:r>
              <a:rPr kumimoji="1" lang="zh-CN" altLang="en-US" dirty="0"/>
              <a:t>状态：</a:t>
            </a:r>
            <a:r>
              <a:rPr kumimoji="1" lang="en-US" altLang="zh-CN" dirty="0"/>
              <a:t>S</a:t>
            </a:r>
            <a:r>
              <a:rPr kumimoji="1" lang="zh-CN" altLang="en-US" dirty="0"/>
              <a:t>，动作：</a:t>
            </a:r>
            <a:r>
              <a:rPr kumimoji="1" lang="en-US" altLang="zh-CN" dirty="0"/>
              <a:t>A</a:t>
            </a:r>
            <a:r>
              <a:rPr kumimoji="1" lang="zh-CN" altLang="en-US" dirty="0"/>
              <a:t>，奖励：</a:t>
            </a:r>
            <a:r>
              <a:rPr kumimoji="1" lang="en-US" altLang="zh-CN" dirty="0"/>
              <a:t>R</a:t>
            </a:r>
            <a:endParaRPr kumimoji="1" lang="zh-CN" altLang="en-US" dirty="0"/>
          </a:p>
        </p:txBody>
      </p:sp>
      <p:pic>
        <p:nvPicPr>
          <p:cNvPr id="4" name="图片 3">
            <a:extLst>
              <a:ext uri="{FF2B5EF4-FFF2-40B4-BE49-F238E27FC236}">
                <a16:creationId xmlns:a16="http://schemas.microsoft.com/office/drawing/2014/main" id="{8FFEAB3C-2D80-E14A-94BE-B4462092934A}"/>
              </a:ext>
            </a:extLst>
          </p:cNvPr>
          <p:cNvPicPr>
            <a:picLocks noChangeAspect="1"/>
          </p:cNvPicPr>
          <p:nvPr/>
        </p:nvPicPr>
        <p:blipFill>
          <a:blip r:embed="rId2"/>
          <a:stretch>
            <a:fillRect/>
          </a:stretch>
        </p:blipFill>
        <p:spPr>
          <a:xfrm>
            <a:off x="583116" y="3136899"/>
            <a:ext cx="8785104" cy="3443289"/>
          </a:xfrm>
          <a:prstGeom prst="rect">
            <a:avLst/>
          </a:prstGeom>
        </p:spPr>
      </p:pic>
    </p:spTree>
    <p:extLst>
      <p:ext uri="{BB962C8B-B14F-4D97-AF65-F5344CB8AC3E}">
        <p14:creationId xmlns:p14="http://schemas.microsoft.com/office/powerpoint/2010/main" val="228592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C72EA-D0D1-9149-8769-C555FC9B48D7}"/>
              </a:ext>
            </a:extLst>
          </p:cNvPr>
          <p:cNvSpPr>
            <a:spLocks noGrp="1"/>
          </p:cNvSpPr>
          <p:nvPr>
            <p:ph type="title"/>
          </p:nvPr>
        </p:nvSpPr>
        <p:spPr/>
        <p:txBody>
          <a:bodyPr/>
          <a:lstStyle/>
          <a:p>
            <a:r>
              <a:rPr kumimoji="1" lang="zh-CN" altLang="en-US" dirty="0">
                <a:solidFill>
                  <a:schemeClr val="tx1"/>
                </a:solidFill>
              </a:rPr>
              <a:t>阶段性任务 </a:t>
            </a:r>
            <a:r>
              <a:rPr kumimoji="1" lang="en-US" altLang="zh-CN" dirty="0">
                <a:solidFill>
                  <a:schemeClr val="tx1"/>
                </a:solidFill>
              </a:rPr>
              <a:t>or</a:t>
            </a:r>
            <a:r>
              <a:rPr kumimoji="1" lang="zh-CN" altLang="en-US" dirty="0">
                <a:solidFill>
                  <a:schemeClr val="tx1"/>
                </a:solidFill>
              </a:rPr>
              <a:t> 连续性任务？</a:t>
            </a:r>
          </a:p>
        </p:txBody>
      </p:sp>
      <p:sp>
        <p:nvSpPr>
          <p:cNvPr id="3" name="内容占位符 2">
            <a:extLst>
              <a:ext uri="{FF2B5EF4-FFF2-40B4-BE49-F238E27FC236}">
                <a16:creationId xmlns:a16="http://schemas.microsoft.com/office/drawing/2014/main" id="{41D8E372-4D7B-A143-8890-8BAF6A8DDA0C}"/>
              </a:ext>
            </a:extLst>
          </p:cNvPr>
          <p:cNvSpPr>
            <a:spLocks noGrp="1"/>
          </p:cNvSpPr>
          <p:nvPr>
            <p:ph idx="1"/>
          </p:nvPr>
        </p:nvSpPr>
        <p:spPr/>
        <p:txBody>
          <a:bodyPr>
            <a:normAutofit/>
          </a:bodyPr>
          <a:lstStyle/>
          <a:p>
            <a:r>
              <a:rPr kumimoji="1" lang="zh-CN" altLang="en-US" sz="2400" dirty="0"/>
              <a:t>根据不同任务，还分为阶段性任务和连续性任务</a:t>
            </a:r>
            <a:endParaRPr kumimoji="1" lang="en-US" altLang="zh-CN" sz="2400" dirty="0"/>
          </a:p>
          <a:p>
            <a:r>
              <a:rPr kumimoji="1" lang="zh-CN" altLang="en-US" sz="2400" dirty="0"/>
              <a:t>阶段性任务：有明确结束点的任务（拿游戏做比喻就是有死亡和通关）</a:t>
            </a:r>
            <a:endParaRPr kumimoji="1" lang="en-US" altLang="zh-CN" sz="2400" dirty="0"/>
          </a:p>
          <a:p>
            <a:r>
              <a:rPr kumimoji="1" lang="zh-CN" altLang="en-US" sz="2400" dirty="0"/>
              <a:t>连续性任务，没有结束点的任务（炒股，量化投资）</a:t>
            </a:r>
          </a:p>
        </p:txBody>
      </p:sp>
    </p:spTree>
    <p:extLst>
      <p:ext uri="{BB962C8B-B14F-4D97-AF65-F5344CB8AC3E}">
        <p14:creationId xmlns:p14="http://schemas.microsoft.com/office/powerpoint/2010/main" val="2164904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F0BAF8-0869-FC43-B62F-5B6491EB2E68}"/>
              </a:ext>
            </a:extLst>
          </p:cNvPr>
          <p:cNvSpPr>
            <a:spLocks noGrp="1"/>
          </p:cNvSpPr>
          <p:nvPr>
            <p:ph idx="1"/>
          </p:nvPr>
        </p:nvSpPr>
        <p:spPr>
          <a:xfrm>
            <a:off x="474134" y="509589"/>
            <a:ext cx="8596668" cy="3880773"/>
          </a:xfrm>
        </p:spPr>
        <p:txBody>
          <a:bodyPr>
            <a:noAutofit/>
          </a:bodyPr>
          <a:lstStyle/>
          <a:p>
            <a:pPr marL="0" indent="0">
              <a:buNone/>
            </a:pPr>
            <a:r>
              <a:rPr kumimoji="1" lang="zh-CN" altLang="en-US" sz="2400" dirty="0"/>
              <a:t>整个强化学习交互的序列用字母来表达的话</a:t>
            </a:r>
            <a:endParaRPr kumimoji="1" lang="en-US" altLang="zh-CN" sz="2400" dirty="0"/>
          </a:p>
          <a:p>
            <a:pPr marL="0" indent="0">
              <a:buNone/>
            </a:pPr>
            <a:r>
              <a:rPr kumimoji="1" lang="zh-CN" altLang="en-US" sz="2400" dirty="0"/>
              <a:t>从时间序列</a:t>
            </a:r>
            <a:r>
              <a:rPr kumimoji="1" lang="en-US" altLang="zh-CN" sz="2400" dirty="0"/>
              <a:t>0</a:t>
            </a:r>
            <a:r>
              <a:rPr kumimoji="1" lang="zh-CN" altLang="en-US" sz="2400" dirty="0"/>
              <a:t>开始：</a:t>
            </a:r>
            <a:endParaRPr kumimoji="1" lang="en-US" altLang="zh-CN" sz="2400" dirty="0"/>
          </a:p>
          <a:p>
            <a:pPr marL="0" indent="0">
              <a:buNone/>
            </a:pPr>
            <a:r>
              <a:rPr kumimoji="1" lang="zh-CN" altLang="en-US" sz="2400" dirty="0"/>
              <a:t>首先整个环境会给出一个初始状态</a:t>
            </a:r>
            <a:r>
              <a:rPr kumimoji="1" lang="en-US" altLang="zh-CN" sz="2400" dirty="0"/>
              <a:t>S0</a:t>
            </a:r>
            <a:r>
              <a:rPr kumimoji="1" lang="zh-CN" altLang="en-US" sz="2400" dirty="0"/>
              <a:t>，智能体选择</a:t>
            </a:r>
            <a:r>
              <a:rPr kumimoji="1" lang="en-US" altLang="zh-CN" sz="2400" dirty="0"/>
              <a:t>A0</a:t>
            </a:r>
            <a:r>
              <a:rPr kumimoji="1" lang="zh-CN" altLang="en-US" sz="2400" dirty="0"/>
              <a:t>，环境根据该动作反馈</a:t>
            </a:r>
            <a:r>
              <a:rPr kumimoji="1" lang="en-US" altLang="zh-CN" sz="2400" dirty="0"/>
              <a:t>R1</a:t>
            </a:r>
            <a:r>
              <a:rPr kumimoji="1" lang="zh-CN" altLang="en-US" sz="2400" dirty="0"/>
              <a:t>和</a:t>
            </a:r>
            <a:r>
              <a:rPr kumimoji="1" lang="en-US" altLang="zh-CN" sz="2400" dirty="0"/>
              <a:t>S1</a:t>
            </a:r>
          </a:p>
          <a:p>
            <a:pPr marL="0" indent="0">
              <a:buNone/>
            </a:pPr>
            <a:r>
              <a:rPr kumimoji="1" lang="en-US" altLang="zh-CN" sz="2400" dirty="0"/>
              <a:t>S0,A0,R1,S1,A1,R2,S2,A2,R3...</a:t>
            </a:r>
          </a:p>
          <a:p>
            <a:pPr marL="0" indent="0">
              <a:buNone/>
            </a:pPr>
            <a:r>
              <a:rPr kumimoji="1" lang="zh-CN" altLang="en-US" sz="2400" dirty="0"/>
              <a:t>然后我们的终极目标是最大化累计</a:t>
            </a:r>
            <a:r>
              <a:rPr kumimoji="1" lang="zh-CN" altLang="en-US" sz="2400" dirty="0">
                <a:solidFill>
                  <a:srgbClr val="FF0000"/>
                </a:solidFill>
              </a:rPr>
              <a:t>期望奖励</a:t>
            </a:r>
            <a:endParaRPr kumimoji="1" lang="en-US" altLang="zh-CN" sz="2400" dirty="0">
              <a:solidFill>
                <a:srgbClr val="FF0000"/>
              </a:solidFill>
            </a:endParaRPr>
          </a:p>
          <a:p>
            <a:pPr marL="0" indent="0">
              <a:buNone/>
            </a:pPr>
            <a:r>
              <a:rPr kumimoji="1" lang="en-US" altLang="zh-CN" sz="2400" dirty="0"/>
              <a:t>G</a:t>
            </a:r>
            <a:r>
              <a:rPr kumimoji="1" lang="zh-CN" altLang="en-US" sz="2400" dirty="0"/>
              <a:t> </a:t>
            </a:r>
            <a:r>
              <a:rPr kumimoji="1" lang="en-US" altLang="zh-CN" sz="2400" dirty="0"/>
              <a:t>=</a:t>
            </a:r>
            <a:r>
              <a:rPr kumimoji="1" lang="zh-CN" altLang="en-US" sz="2400" dirty="0"/>
              <a:t> </a:t>
            </a:r>
            <a:r>
              <a:rPr kumimoji="1" lang="en-US" altLang="zh-CN" sz="2400" dirty="0"/>
              <a:t>R1 + R2 + R3 + R4 + …</a:t>
            </a:r>
          </a:p>
          <a:p>
            <a:pPr marL="0" indent="0">
              <a:buNone/>
            </a:pPr>
            <a:r>
              <a:rPr kumimoji="1" lang="zh-CN" altLang="en-US" sz="2400" dirty="0"/>
              <a:t>这个终极目标导致智能体不能太鼠目寸光，只考虑当前时间序列的奖励，为了最大化整体的奖励，还需要考虑之后的时间序列！</a:t>
            </a:r>
            <a:endParaRPr kumimoji="1" lang="en-US" altLang="zh-CN" sz="2400" dirty="0"/>
          </a:p>
          <a:p>
            <a:pPr marL="0" indent="0">
              <a:buNone/>
            </a:pPr>
            <a:r>
              <a:rPr kumimoji="1" lang="zh-CN" altLang="en-US" sz="2400" dirty="0"/>
              <a:t>就好比优秀的棋手，不止会思考当前落子对当前棋局的影响，还要考虑对之后的棋局甚至是整盘棋输赢的影响。</a:t>
            </a:r>
            <a:endParaRPr kumimoji="1" lang="en-US" altLang="zh-CN" sz="2400" dirty="0"/>
          </a:p>
        </p:txBody>
      </p:sp>
    </p:spTree>
    <p:extLst>
      <p:ext uri="{BB962C8B-B14F-4D97-AF65-F5344CB8AC3E}">
        <p14:creationId xmlns:p14="http://schemas.microsoft.com/office/powerpoint/2010/main" val="283949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CFE0C-3938-4643-ADF2-19CA0FDBCBD1}"/>
              </a:ext>
            </a:extLst>
          </p:cNvPr>
          <p:cNvSpPr>
            <a:spLocks noGrp="1"/>
          </p:cNvSpPr>
          <p:nvPr>
            <p:ph type="title"/>
          </p:nvPr>
        </p:nvSpPr>
        <p:spPr>
          <a:xfrm>
            <a:off x="677334" y="635000"/>
            <a:ext cx="8596668" cy="1320800"/>
          </a:xfrm>
        </p:spPr>
        <p:txBody>
          <a:bodyPr/>
          <a:lstStyle/>
          <a:p>
            <a:r>
              <a:rPr kumimoji="1" lang="zh-CN" altLang="en-US" dirty="0">
                <a:solidFill>
                  <a:schemeClr val="tx1"/>
                </a:solidFill>
              </a:rPr>
              <a:t>折扣率 </a:t>
            </a:r>
            <a:r>
              <a:rPr lang="el-GR" altLang="zh-CN" i="1" dirty="0">
                <a:solidFill>
                  <a:schemeClr val="tx1"/>
                </a:solidFill>
              </a:rPr>
              <a:t>γ</a:t>
            </a: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27675F00-BB6E-3B42-8AA9-370031E0CFC6}"/>
              </a:ext>
            </a:extLst>
          </p:cNvPr>
          <p:cNvSpPr>
            <a:spLocks noGrp="1"/>
          </p:cNvSpPr>
          <p:nvPr>
            <p:ph idx="1"/>
          </p:nvPr>
        </p:nvSpPr>
        <p:spPr>
          <a:xfrm>
            <a:off x="677334" y="1436689"/>
            <a:ext cx="8596668" cy="3880773"/>
          </a:xfrm>
        </p:spPr>
        <p:txBody>
          <a:bodyPr/>
          <a:lstStyle/>
          <a:p>
            <a:r>
              <a:rPr kumimoji="1" lang="zh-CN" altLang="en-US" dirty="0"/>
              <a:t>因为智能体并不知道游戏什么时候结束，所以如果要考虑近乎无限的时间序列之后的所有奖励几乎是不可能的。所以我们要给不是当前时间步的奖励打一个</a:t>
            </a:r>
            <a:r>
              <a:rPr kumimoji="1" lang="zh-CN" altLang="en-US" dirty="0">
                <a:solidFill>
                  <a:srgbClr val="FF0000"/>
                </a:solidFill>
              </a:rPr>
              <a:t>折扣</a:t>
            </a:r>
            <a:endParaRPr kumimoji="1" lang="en-US" altLang="zh-CN" dirty="0">
              <a:solidFill>
                <a:srgbClr val="FF0000"/>
              </a:solidFill>
            </a:endParaRPr>
          </a:p>
          <a:p>
            <a:r>
              <a:rPr kumimoji="1" lang="zh-CN" altLang="en-US" dirty="0">
                <a:solidFill>
                  <a:schemeClr val="tx1"/>
                </a:solidFill>
              </a:rPr>
              <a:t>这个折扣率就是</a:t>
            </a:r>
            <a:r>
              <a:rPr lang="el-GR" altLang="zh-CN" dirty="0">
                <a:solidFill>
                  <a:schemeClr val="tx1"/>
                </a:solidFill>
              </a:rPr>
              <a:t>γ</a:t>
            </a:r>
            <a:r>
              <a:rPr lang="zh-CN" altLang="en-US" dirty="0">
                <a:solidFill>
                  <a:schemeClr val="tx1"/>
                </a:solidFill>
              </a:rPr>
              <a:t> （希腊字母，念 </a:t>
            </a:r>
            <a:r>
              <a:rPr lang="en-US" altLang="zh-CN" dirty="0">
                <a:solidFill>
                  <a:schemeClr val="tx1"/>
                </a:solidFill>
              </a:rPr>
              <a:t>gamma</a:t>
            </a:r>
            <a:r>
              <a:rPr lang="zh-CN" altLang="en-US" dirty="0">
                <a:solidFill>
                  <a:schemeClr val="tx1"/>
                </a:solidFill>
              </a:rPr>
              <a:t>），</a:t>
            </a:r>
            <a:r>
              <a:rPr lang="el-GR" altLang="zh-CN" dirty="0">
                <a:solidFill>
                  <a:schemeClr val="tx1"/>
                </a:solidFill>
              </a:rPr>
              <a:t> γ</a:t>
            </a:r>
            <a:r>
              <a:rPr lang="zh-CN" altLang="en-US" dirty="0">
                <a:solidFill>
                  <a:schemeClr val="tx1"/>
                </a:solidFill>
              </a:rPr>
              <a:t>是一个</a:t>
            </a:r>
            <a:r>
              <a:rPr lang="en-US" altLang="zh-CN" dirty="0">
                <a:solidFill>
                  <a:schemeClr val="tx1"/>
                </a:solidFill>
              </a:rPr>
              <a:t>0-1</a:t>
            </a:r>
            <a:r>
              <a:rPr lang="zh-CN" altLang="en-US" dirty="0">
                <a:solidFill>
                  <a:schemeClr val="tx1"/>
                </a:solidFill>
              </a:rPr>
              <a:t>之间的实数</a:t>
            </a:r>
            <a:endParaRPr lang="en-US" altLang="zh-CN" dirty="0">
              <a:solidFill>
                <a:schemeClr val="tx1"/>
              </a:solidFill>
            </a:endParaRPr>
          </a:p>
          <a:p>
            <a:r>
              <a:rPr kumimoji="1" lang="zh-CN" altLang="en-US" dirty="0">
                <a:solidFill>
                  <a:schemeClr val="tx1"/>
                </a:solidFill>
              </a:rPr>
              <a:t>加入折扣率之后公式变为</a:t>
            </a:r>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=1</a:t>
            </a:r>
            <a:r>
              <a:rPr lang="zh-CN" altLang="en-US" dirty="0">
                <a:solidFill>
                  <a:schemeClr val="tx1"/>
                </a:solidFill>
              </a:rPr>
              <a:t>时，意味着智能体要考虑近乎无穷的未来</a:t>
            </a:r>
            <a:endParaRPr lang="en-US" altLang="zh-CN" dirty="0">
              <a:solidFill>
                <a:schemeClr val="tx1"/>
              </a:solidFill>
            </a:endParaRPr>
          </a:p>
          <a:p>
            <a:r>
              <a:rPr kumimoji="1" lang="zh-CN" altLang="en-US" dirty="0">
                <a:solidFill>
                  <a:schemeClr val="tx1"/>
                </a:solidFill>
              </a:rPr>
              <a:t>当</a:t>
            </a:r>
            <a:r>
              <a:rPr lang="el-GR" altLang="zh-CN" dirty="0">
                <a:solidFill>
                  <a:schemeClr val="tx1"/>
                </a:solidFill>
              </a:rPr>
              <a:t>γ</a:t>
            </a:r>
            <a:r>
              <a:rPr lang="en-US" altLang="zh-CN" dirty="0">
                <a:solidFill>
                  <a:schemeClr val="tx1"/>
                </a:solidFill>
              </a:rPr>
              <a:t>=0</a:t>
            </a:r>
            <a:r>
              <a:rPr lang="zh-CN" altLang="en-US" dirty="0">
                <a:solidFill>
                  <a:schemeClr val="tx1"/>
                </a:solidFill>
              </a:rPr>
              <a:t>时，意味着智能体只考虑当前这一步的奖励</a:t>
            </a:r>
            <a:endParaRPr lang="en-US" altLang="zh-CN" dirty="0">
              <a:solidFill>
                <a:schemeClr val="tx1"/>
              </a:solidFill>
            </a:endParaRPr>
          </a:p>
          <a:p>
            <a:r>
              <a:rPr kumimoji="1" lang="zh-CN" altLang="en-US" dirty="0">
                <a:solidFill>
                  <a:schemeClr val="tx1"/>
                </a:solidFill>
              </a:rPr>
              <a:t>大部分情况下</a:t>
            </a:r>
            <a:r>
              <a:rPr lang="el-GR" altLang="zh-CN" dirty="0">
                <a:solidFill>
                  <a:schemeClr val="tx1"/>
                </a:solidFill>
              </a:rPr>
              <a:t>γ</a:t>
            </a:r>
            <a:r>
              <a:rPr lang="zh-CN" altLang="el-GR" dirty="0">
                <a:solidFill>
                  <a:schemeClr val="tx1"/>
                </a:solidFill>
              </a:rPr>
              <a:t>取</a:t>
            </a:r>
            <a:r>
              <a:rPr lang="en-US" altLang="zh-CN" dirty="0">
                <a:solidFill>
                  <a:srgbClr val="FF0000"/>
                </a:solidFill>
              </a:rPr>
              <a:t>0.9</a:t>
            </a:r>
            <a:r>
              <a:rPr lang="zh-CN" altLang="en-US" dirty="0">
                <a:solidFill>
                  <a:schemeClr val="tx1"/>
                </a:solidFill>
              </a:rPr>
              <a:t>就行</a:t>
            </a:r>
            <a:endParaRPr kumimoji="1" lang="en-US" altLang="zh-CN" dirty="0">
              <a:solidFill>
                <a:schemeClr val="tx1"/>
              </a:solidFill>
            </a:endParaRPr>
          </a:p>
          <a:p>
            <a:endParaRPr kumimoji="1" lang="zh-CN" altLang="en-US" dirty="0">
              <a:solidFill>
                <a:schemeClr val="tx1"/>
              </a:solidFill>
            </a:endParaRPr>
          </a:p>
        </p:txBody>
      </p:sp>
      <p:pic>
        <p:nvPicPr>
          <p:cNvPr id="4" name="图片 3">
            <a:extLst>
              <a:ext uri="{FF2B5EF4-FFF2-40B4-BE49-F238E27FC236}">
                <a16:creationId xmlns:a16="http://schemas.microsoft.com/office/drawing/2014/main" id="{6BDCFDAF-5692-874A-B0C9-6FB69CE1D700}"/>
              </a:ext>
            </a:extLst>
          </p:cNvPr>
          <p:cNvPicPr>
            <a:picLocks noChangeAspect="1"/>
          </p:cNvPicPr>
          <p:nvPr/>
        </p:nvPicPr>
        <p:blipFill>
          <a:blip r:embed="rId2"/>
          <a:stretch>
            <a:fillRect/>
          </a:stretch>
        </p:blipFill>
        <p:spPr>
          <a:xfrm>
            <a:off x="1212850" y="2988931"/>
            <a:ext cx="5702300" cy="431800"/>
          </a:xfrm>
          <a:prstGeom prst="rect">
            <a:avLst/>
          </a:prstGeom>
        </p:spPr>
      </p:pic>
    </p:spTree>
    <p:extLst>
      <p:ext uri="{BB962C8B-B14F-4D97-AF65-F5344CB8AC3E}">
        <p14:creationId xmlns:p14="http://schemas.microsoft.com/office/powerpoint/2010/main" val="156141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B2462-8497-3845-8C51-F37D1765CFD5}"/>
              </a:ext>
            </a:extLst>
          </p:cNvPr>
          <p:cNvSpPr>
            <a:spLocks noGrp="1"/>
          </p:cNvSpPr>
          <p:nvPr>
            <p:ph type="title"/>
          </p:nvPr>
        </p:nvSpPr>
        <p:spPr>
          <a:xfrm>
            <a:off x="677334" y="292100"/>
            <a:ext cx="8596668" cy="1320800"/>
          </a:xfrm>
        </p:spPr>
        <p:txBody>
          <a:bodyPr>
            <a:normAutofit fontScale="90000"/>
          </a:bodyPr>
          <a:lstStyle/>
          <a:p>
            <a:r>
              <a:rPr lang="zh-CN" altLang="en-US" b="1" dirty="0">
                <a:solidFill>
                  <a:schemeClr val="tx1"/>
                </a:solidFill>
              </a:rPr>
              <a:t>马尔可夫决策过程（</a:t>
            </a:r>
            <a:r>
              <a:rPr lang="en" altLang="zh-CN" dirty="0">
                <a:solidFill>
                  <a:schemeClr val="tx1"/>
                </a:solidFill>
              </a:rPr>
              <a:t>Markov Decision Process MDP</a:t>
            </a:r>
            <a:r>
              <a:rPr lang="zh-CN" altLang="en-US" b="1" dirty="0">
                <a:solidFill>
                  <a:schemeClr val="tx1"/>
                </a:solidFill>
              </a:rPr>
              <a:t>）</a:t>
            </a:r>
            <a:br>
              <a:rPr lang="en-US" altLang="zh-CN" b="1" dirty="0">
                <a:solidFill>
                  <a:schemeClr val="tx1"/>
                </a:solidFill>
              </a:rPr>
            </a:br>
            <a:endParaRPr kumimoji="1" lang="zh-CN" altLang="en-US" dirty="0">
              <a:solidFill>
                <a:schemeClr val="tx1"/>
              </a:solidFill>
            </a:endParaRPr>
          </a:p>
        </p:txBody>
      </p:sp>
      <p:sp>
        <p:nvSpPr>
          <p:cNvPr id="3" name="内容占位符 2">
            <a:extLst>
              <a:ext uri="{FF2B5EF4-FFF2-40B4-BE49-F238E27FC236}">
                <a16:creationId xmlns:a16="http://schemas.microsoft.com/office/drawing/2014/main" id="{BDEC9B48-ADBD-7B40-A9A3-F9BC7B677754}"/>
              </a:ext>
            </a:extLst>
          </p:cNvPr>
          <p:cNvSpPr>
            <a:spLocks noGrp="1"/>
          </p:cNvSpPr>
          <p:nvPr>
            <p:ph idx="1"/>
          </p:nvPr>
        </p:nvSpPr>
        <p:spPr>
          <a:xfrm>
            <a:off x="677334" y="1612900"/>
            <a:ext cx="8596668" cy="3880773"/>
          </a:xfrm>
        </p:spPr>
        <p:txBody>
          <a:bodyPr/>
          <a:lstStyle/>
          <a:p>
            <a:r>
              <a:rPr kumimoji="1" lang="zh-CN" altLang="en-US" dirty="0"/>
              <a:t>之前我们定义的过程其实就是 马尔可夫决策过程，以下简称</a:t>
            </a:r>
            <a:r>
              <a:rPr kumimoji="1" lang="en-US" altLang="zh-CN" dirty="0"/>
              <a:t>MDP</a:t>
            </a:r>
            <a:r>
              <a:rPr kumimoji="1" lang="zh-CN" altLang="en-US" dirty="0"/>
              <a:t>，而且我们讨论的还是</a:t>
            </a:r>
            <a:r>
              <a:rPr kumimoji="1" lang="zh-CN" altLang="en-US" dirty="0">
                <a:solidFill>
                  <a:srgbClr val="FF0000"/>
                </a:solidFill>
              </a:rPr>
              <a:t>有限</a:t>
            </a:r>
            <a:r>
              <a:rPr kumimoji="1" lang="en-US" altLang="zh-CN" dirty="0">
                <a:solidFill>
                  <a:srgbClr val="FF0000"/>
                </a:solidFill>
              </a:rPr>
              <a:t>MDP</a:t>
            </a:r>
            <a:r>
              <a:rPr kumimoji="1" lang="zh-CN" altLang="en-US" dirty="0"/>
              <a:t>，即状态空间和动作空间都是</a:t>
            </a:r>
            <a:r>
              <a:rPr kumimoji="1" lang="zh-CN" altLang="en-US" dirty="0">
                <a:solidFill>
                  <a:srgbClr val="FF0000"/>
                </a:solidFill>
              </a:rPr>
              <a:t>离散</a:t>
            </a:r>
            <a:r>
              <a:rPr kumimoji="1" lang="zh-CN" altLang="en-US" dirty="0"/>
              <a:t>并且</a:t>
            </a:r>
            <a:r>
              <a:rPr kumimoji="1" lang="zh-CN" altLang="en-US" dirty="0">
                <a:solidFill>
                  <a:srgbClr val="FF0000"/>
                </a:solidFill>
              </a:rPr>
              <a:t>有限</a:t>
            </a:r>
            <a:r>
              <a:rPr kumimoji="1" lang="zh-CN" altLang="en-US" dirty="0"/>
              <a:t>的。</a:t>
            </a:r>
            <a:endParaRPr kumimoji="1" lang="en-US" altLang="zh-CN" dirty="0"/>
          </a:p>
          <a:p>
            <a:endParaRPr kumimoji="1" lang="zh-CN" altLang="en-US" dirty="0"/>
          </a:p>
        </p:txBody>
      </p:sp>
      <p:pic>
        <p:nvPicPr>
          <p:cNvPr id="6" name="图片 5">
            <a:extLst>
              <a:ext uri="{FF2B5EF4-FFF2-40B4-BE49-F238E27FC236}">
                <a16:creationId xmlns:a16="http://schemas.microsoft.com/office/drawing/2014/main" id="{863420F3-BEBF-C446-BF71-988258B7F1F2}"/>
              </a:ext>
            </a:extLst>
          </p:cNvPr>
          <p:cNvPicPr>
            <a:picLocks noChangeAspect="1"/>
          </p:cNvPicPr>
          <p:nvPr/>
        </p:nvPicPr>
        <p:blipFill>
          <a:blip r:embed="rId2"/>
          <a:stretch>
            <a:fillRect/>
          </a:stretch>
        </p:blipFill>
        <p:spPr>
          <a:xfrm>
            <a:off x="1130300" y="2517774"/>
            <a:ext cx="3492500" cy="3667125"/>
          </a:xfrm>
          <a:prstGeom prst="rect">
            <a:avLst/>
          </a:prstGeom>
        </p:spPr>
      </p:pic>
      <p:sp>
        <p:nvSpPr>
          <p:cNvPr id="7" name="矩形 6">
            <a:extLst>
              <a:ext uri="{FF2B5EF4-FFF2-40B4-BE49-F238E27FC236}">
                <a16:creationId xmlns:a16="http://schemas.microsoft.com/office/drawing/2014/main" id="{C06B660E-D2CE-824D-B295-B128FD958193}"/>
              </a:ext>
            </a:extLst>
          </p:cNvPr>
          <p:cNvSpPr/>
          <p:nvPr/>
        </p:nvSpPr>
        <p:spPr>
          <a:xfrm>
            <a:off x="1130300" y="2517773"/>
            <a:ext cx="3492500" cy="3667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3CED0A98-9A5C-F44F-A8C0-1E0B1A6458B2}"/>
              </a:ext>
            </a:extLst>
          </p:cNvPr>
          <p:cNvCxnSpPr>
            <a:cxnSpLocks/>
          </p:cNvCxnSpPr>
          <p:nvPr/>
        </p:nvCxnSpPr>
        <p:spPr>
          <a:xfrm>
            <a:off x="1130300" y="35786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AF362BB-38B8-FB4B-AC2A-5C442BEC4470}"/>
              </a:ext>
            </a:extLst>
          </p:cNvPr>
          <p:cNvCxnSpPr>
            <a:cxnSpLocks/>
          </p:cNvCxnSpPr>
          <p:nvPr/>
        </p:nvCxnSpPr>
        <p:spPr>
          <a:xfrm>
            <a:off x="1130300" y="44549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505EB14-C49B-4F44-A61B-A0BF0F6A9B6F}"/>
              </a:ext>
            </a:extLst>
          </p:cNvPr>
          <p:cNvCxnSpPr>
            <a:cxnSpLocks/>
          </p:cNvCxnSpPr>
          <p:nvPr/>
        </p:nvCxnSpPr>
        <p:spPr>
          <a:xfrm>
            <a:off x="1130300" y="5305886"/>
            <a:ext cx="34925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C6C518C1-B897-3842-938E-33A62EFAAA1B}"/>
              </a:ext>
            </a:extLst>
          </p:cNvPr>
          <p:cNvCxnSpPr>
            <a:cxnSpLocks/>
          </p:cNvCxnSpPr>
          <p:nvPr/>
        </p:nvCxnSpPr>
        <p:spPr>
          <a:xfrm>
            <a:off x="1993900" y="2720973"/>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1D86158-2871-054D-AEBE-B771D82F4C87}"/>
              </a:ext>
            </a:extLst>
          </p:cNvPr>
          <p:cNvCxnSpPr>
            <a:cxnSpLocks/>
          </p:cNvCxnSpPr>
          <p:nvPr/>
        </p:nvCxnSpPr>
        <p:spPr>
          <a:xfrm>
            <a:off x="28702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419FA5B-7D83-724B-B368-CE7F559B55CE}"/>
              </a:ext>
            </a:extLst>
          </p:cNvPr>
          <p:cNvCxnSpPr>
            <a:cxnSpLocks/>
          </p:cNvCxnSpPr>
          <p:nvPr/>
        </p:nvCxnSpPr>
        <p:spPr>
          <a:xfrm>
            <a:off x="3721100" y="2720972"/>
            <a:ext cx="0" cy="346392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C8435EC-13EC-0C44-969E-03AD5C937516}"/>
              </a:ext>
            </a:extLst>
          </p:cNvPr>
          <p:cNvSpPr txBox="1"/>
          <p:nvPr/>
        </p:nvSpPr>
        <p:spPr>
          <a:xfrm>
            <a:off x="4912167" y="2387600"/>
            <a:ext cx="5212733" cy="3139321"/>
          </a:xfrm>
          <a:prstGeom prst="rect">
            <a:avLst/>
          </a:prstGeom>
          <a:noFill/>
        </p:spPr>
        <p:txBody>
          <a:bodyPr wrap="square" rtlCol="0">
            <a:spAutoFit/>
          </a:bodyPr>
          <a:lstStyle/>
          <a:p>
            <a:r>
              <a:rPr kumimoji="1" lang="zh-CN" altLang="en-US" dirty="0"/>
              <a:t>以这个很简单的迷宫游戏来说：</a:t>
            </a:r>
            <a:endParaRPr kumimoji="1" lang="en-US" altLang="zh-CN" dirty="0"/>
          </a:p>
          <a:p>
            <a:r>
              <a:rPr kumimoji="1" lang="zh-CN" altLang="en-US" dirty="0"/>
              <a:t>这个</a:t>
            </a:r>
            <a:r>
              <a:rPr kumimoji="1" lang="en-US" altLang="zh-CN" dirty="0"/>
              <a:t>4x4</a:t>
            </a:r>
            <a:r>
              <a:rPr kumimoji="1" lang="zh-CN" altLang="en-US" dirty="0"/>
              <a:t>的迷宫，状态空间就是</a:t>
            </a:r>
            <a:r>
              <a:rPr kumimoji="1" lang="en-US" altLang="zh-CN" dirty="0">
                <a:solidFill>
                  <a:srgbClr val="FF0000"/>
                </a:solidFill>
              </a:rPr>
              <a:t>16</a:t>
            </a:r>
            <a:r>
              <a:rPr kumimoji="1" lang="zh-CN" altLang="en-US" dirty="0">
                <a:solidFill>
                  <a:srgbClr val="FF0000"/>
                </a:solidFill>
              </a:rPr>
              <a:t>个</a:t>
            </a:r>
            <a:endParaRPr kumimoji="1" lang="en-US" altLang="zh-CN" dirty="0">
              <a:solidFill>
                <a:srgbClr val="FF0000"/>
              </a:solidFill>
            </a:endParaRPr>
          </a:p>
          <a:p>
            <a:r>
              <a:rPr kumimoji="1" lang="zh-CN" altLang="en-US" dirty="0"/>
              <a:t>红色的就是智能体，每次能选择</a:t>
            </a:r>
            <a:r>
              <a:rPr kumimoji="1" lang="zh-CN" altLang="en-US" dirty="0">
                <a:solidFill>
                  <a:srgbClr val="FF0000"/>
                </a:solidFill>
              </a:rPr>
              <a:t>上下左右</a:t>
            </a:r>
            <a:r>
              <a:rPr kumimoji="1" lang="zh-CN" altLang="en-US" dirty="0"/>
              <a:t>，通常出生在左上角（初始状态）</a:t>
            </a:r>
            <a:endParaRPr kumimoji="1" lang="en-US" altLang="zh-CN" dirty="0"/>
          </a:p>
          <a:p>
            <a:r>
              <a:rPr kumimoji="1" lang="zh-CN" altLang="en-US" dirty="0"/>
              <a:t>智能体的目标就是走到黄色的终点，获得正面奖励并重新开始</a:t>
            </a:r>
            <a:endParaRPr kumimoji="1" lang="en-US" altLang="zh-CN" dirty="0"/>
          </a:p>
          <a:p>
            <a:r>
              <a:rPr kumimoji="1" lang="zh-CN" altLang="en-US" dirty="0"/>
              <a:t>而黑色的是陷阱走进陷阱会得到一个负面的奖励，并重新开始</a:t>
            </a:r>
            <a:endParaRPr kumimoji="1" lang="en-US" altLang="zh-CN" dirty="0"/>
          </a:p>
          <a:p>
            <a:r>
              <a:rPr kumimoji="1" lang="zh-CN" altLang="en-US" dirty="0"/>
              <a:t>拿这个模型去强化学习的过程就是有限</a:t>
            </a:r>
            <a:r>
              <a:rPr kumimoji="1" lang="en-US" altLang="zh-CN" dirty="0"/>
              <a:t>MDP</a:t>
            </a:r>
          </a:p>
          <a:p>
            <a:endParaRPr kumimoji="1" lang="en-US" altLang="zh-CN" dirty="0">
              <a:solidFill>
                <a:srgbClr val="FF0000"/>
              </a:solidFill>
            </a:endParaRPr>
          </a:p>
          <a:p>
            <a:endParaRPr kumimoji="1" lang="zh-CN" altLang="en-US" dirty="0">
              <a:solidFill>
                <a:srgbClr val="FF0000"/>
              </a:solidFill>
            </a:endParaRPr>
          </a:p>
        </p:txBody>
      </p:sp>
    </p:spTree>
    <p:extLst>
      <p:ext uri="{BB962C8B-B14F-4D97-AF65-F5344CB8AC3E}">
        <p14:creationId xmlns:p14="http://schemas.microsoft.com/office/powerpoint/2010/main" val="22182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D061BC-F7A6-CA49-9609-9D2B7819E562}"/>
              </a:ext>
            </a:extLst>
          </p:cNvPr>
          <p:cNvSpPr>
            <a:spLocks noGrp="1"/>
          </p:cNvSpPr>
          <p:nvPr>
            <p:ph idx="1"/>
          </p:nvPr>
        </p:nvSpPr>
        <p:spPr>
          <a:xfrm>
            <a:off x="359834" y="471489"/>
            <a:ext cx="8596668" cy="3880773"/>
          </a:xfrm>
        </p:spPr>
        <p:txBody>
          <a:bodyPr>
            <a:normAutofit/>
          </a:bodyPr>
          <a:lstStyle/>
          <a:p>
            <a:r>
              <a:rPr lang="zh-CN" altLang="en-US" sz="2000" dirty="0"/>
              <a:t>一个</a:t>
            </a:r>
            <a:r>
              <a:rPr lang="zh-CN" altLang="en-US" sz="2000" b="1" dirty="0"/>
              <a:t>（有限）马尔可夫决策过程 </a:t>
            </a:r>
            <a:r>
              <a:rPr lang="en-US" altLang="zh-CN" sz="2000" b="1" dirty="0"/>
              <a:t>(</a:t>
            </a:r>
            <a:r>
              <a:rPr lang="en" altLang="zh-CN" sz="2000" b="1" dirty="0"/>
              <a:t>MDP)</a:t>
            </a:r>
            <a:r>
              <a:rPr lang="en" altLang="zh-CN" sz="2000" dirty="0"/>
              <a:t> </a:t>
            </a:r>
            <a:r>
              <a:rPr lang="zh-CN" altLang="en-US" sz="2000" dirty="0"/>
              <a:t>由以下各项定义：</a:t>
            </a:r>
            <a:endParaRPr lang="en-US" altLang="zh-CN" sz="2000" dirty="0"/>
          </a:p>
          <a:p>
            <a:endParaRPr kumimoji="1" lang="en-US" altLang="zh-CN" sz="2000" dirty="0"/>
          </a:p>
          <a:p>
            <a:endParaRPr kumimoji="1" lang="zh-CN" altLang="en-US" sz="2000" dirty="0"/>
          </a:p>
        </p:txBody>
      </p:sp>
      <p:pic>
        <p:nvPicPr>
          <p:cNvPr id="4" name="图片 3">
            <a:extLst>
              <a:ext uri="{FF2B5EF4-FFF2-40B4-BE49-F238E27FC236}">
                <a16:creationId xmlns:a16="http://schemas.microsoft.com/office/drawing/2014/main" id="{B5D41A3E-65F9-574F-838A-54ED173AD10F}"/>
              </a:ext>
            </a:extLst>
          </p:cNvPr>
          <p:cNvPicPr>
            <a:picLocks noChangeAspect="1"/>
          </p:cNvPicPr>
          <p:nvPr/>
        </p:nvPicPr>
        <p:blipFill>
          <a:blip r:embed="rId2"/>
          <a:stretch>
            <a:fillRect/>
          </a:stretch>
        </p:blipFill>
        <p:spPr>
          <a:xfrm>
            <a:off x="685800" y="927100"/>
            <a:ext cx="6007100" cy="2096818"/>
          </a:xfrm>
          <a:prstGeom prst="rect">
            <a:avLst/>
          </a:prstGeom>
        </p:spPr>
      </p:pic>
      <p:sp>
        <p:nvSpPr>
          <p:cNvPr id="5" name="文本框 4">
            <a:extLst>
              <a:ext uri="{FF2B5EF4-FFF2-40B4-BE49-F238E27FC236}">
                <a16:creationId xmlns:a16="http://schemas.microsoft.com/office/drawing/2014/main" id="{DCCE57CC-B095-734F-B202-1AC223642E7B}"/>
              </a:ext>
            </a:extLst>
          </p:cNvPr>
          <p:cNvSpPr txBox="1"/>
          <p:nvPr/>
        </p:nvSpPr>
        <p:spPr>
          <a:xfrm>
            <a:off x="3181350" y="2138309"/>
            <a:ext cx="914400" cy="369332"/>
          </a:xfrm>
          <a:prstGeom prst="rect">
            <a:avLst/>
          </a:prstGeom>
          <a:noFill/>
        </p:spPr>
        <p:txBody>
          <a:bodyPr wrap="square" rtlCol="0">
            <a:spAutoFit/>
          </a:bodyPr>
          <a:lstStyle/>
          <a:p>
            <a:r>
              <a:rPr kumimoji="1" lang="en-US" altLang="zh-CN" dirty="0"/>
              <a:t>P</a:t>
            </a:r>
            <a:endParaRPr kumimoji="1" lang="zh-CN" altLang="en-US" dirty="0"/>
          </a:p>
        </p:txBody>
      </p:sp>
      <p:sp>
        <p:nvSpPr>
          <p:cNvPr id="6" name="文本框 5">
            <a:extLst>
              <a:ext uri="{FF2B5EF4-FFF2-40B4-BE49-F238E27FC236}">
                <a16:creationId xmlns:a16="http://schemas.microsoft.com/office/drawing/2014/main" id="{D7F806B8-D34F-2642-847B-1E1CCA087221}"/>
              </a:ext>
            </a:extLst>
          </p:cNvPr>
          <p:cNvSpPr txBox="1"/>
          <p:nvPr/>
        </p:nvSpPr>
        <p:spPr>
          <a:xfrm>
            <a:off x="685800" y="3023918"/>
            <a:ext cx="8699500" cy="2031325"/>
          </a:xfrm>
          <a:prstGeom prst="rect">
            <a:avLst/>
          </a:prstGeom>
          <a:noFill/>
        </p:spPr>
        <p:txBody>
          <a:bodyPr wrap="square" rtlCol="0">
            <a:spAutoFit/>
          </a:bodyPr>
          <a:lstStyle/>
          <a:p>
            <a:r>
              <a:rPr kumimoji="1" lang="zh-CN" altLang="en-US" dirty="0"/>
              <a:t>这里除了环境的动态特性</a:t>
            </a:r>
            <a:r>
              <a:rPr kumimoji="1" lang="en-US" altLang="zh-CN" dirty="0"/>
              <a:t>P</a:t>
            </a:r>
            <a:r>
              <a:rPr kumimoji="1" lang="zh-CN" altLang="en-US" dirty="0"/>
              <a:t>（也可以叫做状态转移概率）没见过，其他都介绍过了。</a:t>
            </a:r>
            <a:endParaRPr kumimoji="1" lang="en-US" altLang="zh-CN" dirty="0"/>
          </a:p>
          <a:p>
            <a:r>
              <a:rPr kumimoji="1" lang="zh-CN" altLang="en-US" dirty="0"/>
              <a:t>可以把这个</a:t>
            </a:r>
            <a:r>
              <a:rPr kumimoji="1" lang="en-US" altLang="zh-CN" dirty="0"/>
              <a:t>P</a:t>
            </a:r>
            <a:r>
              <a:rPr kumimoji="1" lang="zh-CN" altLang="en-US" dirty="0"/>
              <a:t>想象成一个函数</a:t>
            </a:r>
            <a:r>
              <a:rPr kumimoji="1" lang="en-US" altLang="zh-CN" dirty="0"/>
              <a:t>P</a:t>
            </a:r>
            <a:r>
              <a:rPr kumimoji="1" lang="zh-CN" altLang="en-US" dirty="0"/>
              <a:t>，入参是当前时间序列</a:t>
            </a:r>
            <a:r>
              <a:rPr kumimoji="1" lang="en-US" altLang="zh-CN" dirty="0"/>
              <a:t>t</a:t>
            </a:r>
            <a:r>
              <a:rPr kumimoji="1" lang="zh-CN" altLang="en-US" dirty="0"/>
              <a:t>的</a:t>
            </a:r>
            <a:r>
              <a:rPr kumimoji="1" lang="en-US" altLang="zh-CN" dirty="0"/>
              <a:t>St</a:t>
            </a:r>
            <a:r>
              <a:rPr kumimoji="1" lang="zh-CN" altLang="en-US" dirty="0"/>
              <a:t>和</a:t>
            </a:r>
            <a:r>
              <a:rPr kumimoji="1" lang="en-US" altLang="zh-CN" dirty="0"/>
              <a:t>At</a:t>
            </a:r>
            <a:r>
              <a:rPr kumimoji="1" lang="zh-CN" altLang="en-US" dirty="0"/>
              <a:t>，返回值是</a:t>
            </a:r>
            <a:r>
              <a:rPr kumimoji="1" lang="en-US" altLang="zh-CN" dirty="0"/>
              <a:t>Rt+1</a:t>
            </a:r>
            <a:r>
              <a:rPr kumimoji="1" lang="zh-CN" altLang="en-US" dirty="0"/>
              <a:t> 和 </a:t>
            </a:r>
            <a:r>
              <a:rPr kumimoji="1" lang="en-US" altLang="zh-CN" dirty="0"/>
              <a:t>St+1</a:t>
            </a:r>
            <a:r>
              <a:rPr kumimoji="1" lang="zh-CN" altLang="en-US" dirty="0"/>
              <a:t>，就是把</a:t>
            </a:r>
            <a:r>
              <a:rPr kumimoji="1" lang="en-US" altLang="zh-CN" dirty="0"/>
              <a:t>S</a:t>
            </a:r>
            <a:r>
              <a:rPr kumimoji="1" lang="zh-CN" altLang="en-US" dirty="0"/>
              <a:t>，</a:t>
            </a:r>
            <a:r>
              <a:rPr kumimoji="1" lang="en-US" altLang="zh-CN" dirty="0"/>
              <a:t>A</a:t>
            </a:r>
            <a:r>
              <a:rPr kumimoji="1" lang="zh-CN" altLang="en-US" dirty="0"/>
              <a:t>和</a:t>
            </a:r>
            <a:r>
              <a:rPr kumimoji="1" lang="en-US" altLang="zh-CN" dirty="0"/>
              <a:t>R</a:t>
            </a:r>
            <a:r>
              <a:rPr kumimoji="1" lang="zh-CN" altLang="en-US" dirty="0"/>
              <a:t>连接起来的桥梁，</a:t>
            </a:r>
            <a:r>
              <a:rPr kumimoji="1" lang="zh-CN" altLang="en-US" dirty="0">
                <a:solidFill>
                  <a:srgbClr val="FF0000"/>
                </a:solidFill>
              </a:rPr>
              <a:t>只不过智能体在</a:t>
            </a:r>
            <a:r>
              <a:rPr kumimoji="1" lang="en-US" altLang="zh-CN" dirty="0">
                <a:solidFill>
                  <a:srgbClr val="FF0000"/>
                </a:solidFill>
              </a:rPr>
              <a:t>St</a:t>
            </a:r>
            <a:r>
              <a:rPr kumimoji="1" lang="zh-CN" altLang="en-US" dirty="0">
                <a:solidFill>
                  <a:srgbClr val="FF0000"/>
                </a:solidFill>
              </a:rPr>
              <a:t>选择</a:t>
            </a:r>
            <a:r>
              <a:rPr kumimoji="1" lang="en-US" altLang="zh-CN" dirty="0">
                <a:solidFill>
                  <a:srgbClr val="FF0000"/>
                </a:solidFill>
              </a:rPr>
              <a:t>At</a:t>
            </a:r>
            <a:r>
              <a:rPr kumimoji="1" lang="zh-CN" altLang="en-US" dirty="0">
                <a:solidFill>
                  <a:srgbClr val="FF0000"/>
                </a:solidFill>
              </a:rPr>
              <a:t>动作，下一个可能的</a:t>
            </a:r>
            <a:r>
              <a:rPr kumimoji="1" lang="en-US" altLang="zh-CN" dirty="0">
                <a:solidFill>
                  <a:srgbClr val="FF0000"/>
                </a:solidFill>
              </a:rPr>
              <a:t>St+1</a:t>
            </a:r>
            <a:r>
              <a:rPr kumimoji="1" lang="zh-CN" altLang="en-US" dirty="0">
                <a:solidFill>
                  <a:srgbClr val="FF0000"/>
                </a:solidFill>
              </a:rPr>
              <a:t>未必是确定的</a:t>
            </a:r>
            <a:r>
              <a:rPr kumimoji="1" lang="zh-CN" altLang="en-US" dirty="0"/>
              <a:t>，所以叫</a:t>
            </a:r>
            <a:r>
              <a:rPr kumimoji="1" lang="zh-CN" altLang="en-US" dirty="0">
                <a:solidFill>
                  <a:srgbClr val="FF0000"/>
                </a:solidFill>
              </a:rPr>
              <a:t>状态转移概率</a:t>
            </a:r>
            <a:endParaRPr kumimoji="1" lang="en-US" altLang="zh-CN" dirty="0">
              <a:solidFill>
                <a:srgbClr val="FF0000"/>
              </a:solidFill>
            </a:endParaRPr>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0506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019E4D36-DAD3-1640-B7F7-3C254F7E59EF}"/>
                  </a:ext>
                </a:extLst>
              </p:cNvPr>
              <p:cNvSpPr>
                <a:spLocks noGrp="1"/>
              </p:cNvSpPr>
              <p:nvPr>
                <p:ph type="title"/>
              </p:nvPr>
            </p:nvSpPr>
            <p:spPr/>
            <p:txBody>
              <a:bodyPr/>
              <a:lstStyle/>
              <a:p>
                <a:r>
                  <a:rPr kumimoji="1" lang="zh-CN" altLang="en-US" dirty="0">
                    <a:solidFill>
                      <a:schemeClr val="tx1"/>
                    </a:solidFill>
                  </a:rPr>
                  <a:t>策略</a:t>
                </a:r>
                <a14:m>
                  <m:oMath xmlns:m="http://schemas.openxmlformats.org/officeDocument/2006/math">
                    <m:r>
                      <a:rPr kumimoji="1" lang="zh-CN" altLang="en-US" i="1" smtClean="0">
                        <a:solidFill>
                          <a:schemeClr val="tx1"/>
                        </a:solidFill>
                        <a:latin typeface="Cambria Math" panose="02040503050406030204" pitchFamily="18" charset="0"/>
                      </a:rPr>
                      <m:t>𝜋</m:t>
                    </m:r>
                  </m:oMath>
                </a14:m>
                <a:endParaRPr kumimoji="1" lang="zh-CN" altLang="en-US" dirty="0">
                  <a:solidFill>
                    <a:schemeClr val="tx1"/>
                  </a:solidFill>
                </a:endParaRPr>
              </a:p>
            </p:txBody>
          </p:sp>
        </mc:Choice>
        <mc:Fallback>
          <p:sp>
            <p:nvSpPr>
              <p:cNvPr id="2" name="标题 1">
                <a:extLst>
                  <a:ext uri="{FF2B5EF4-FFF2-40B4-BE49-F238E27FC236}">
                    <a16:creationId xmlns:a16="http://schemas.microsoft.com/office/drawing/2014/main" id="{019E4D36-DAD3-1640-B7F7-3C254F7E59EF}"/>
                  </a:ext>
                </a:extLst>
              </p:cNvPr>
              <p:cNvSpPr>
                <a:spLocks noGrp="1" noRot="1" noChangeAspect="1" noMove="1" noResize="1" noEditPoints="1" noAdjustHandles="1" noChangeArrowheads="1" noChangeShapeType="1" noTextEdit="1"/>
              </p:cNvSpPr>
              <p:nvPr>
                <p:ph type="title"/>
              </p:nvPr>
            </p:nvSpPr>
            <p:spPr>
              <a:blipFill>
                <a:blip r:embed="rId2"/>
                <a:stretch>
                  <a:fillRect l="-2065" t="-7692"/>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C380FBC8-052C-8F41-AF89-D974665936AC}"/>
              </a:ext>
            </a:extLst>
          </p:cNvPr>
          <p:cNvSpPr>
            <a:spLocks noGrp="1"/>
          </p:cNvSpPr>
          <p:nvPr>
            <p:ph idx="1"/>
          </p:nvPr>
        </p:nvSpPr>
        <p:spPr>
          <a:xfrm>
            <a:off x="677334" y="1385889"/>
            <a:ext cx="8596668" cy="3880773"/>
          </a:xfrm>
        </p:spPr>
        <p:txBody>
          <a:bodyPr>
            <a:normAutofit/>
          </a:bodyPr>
          <a:lstStyle/>
          <a:p>
            <a:r>
              <a:rPr kumimoji="1" lang="zh-CN" altLang="en-US" dirty="0"/>
              <a:t>我们说到强化学习的目标就是最大化累计的奖励，拿获取这些累计的奖励是依靠一个个时间序列中智能体通过和环境交互得来的，所以如何选择正确的动作以最大化奖励也就是强化学习的目标，所以换言之 </a:t>
            </a:r>
            <a:r>
              <a:rPr kumimoji="1" lang="zh-CN" altLang="en-US" dirty="0">
                <a:solidFill>
                  <a:srgbClr val="FF0000"/>
                </a:solidFill>
              </a:rPr>
              <a:t>强化学习需要学习到一个策略，使用这个策略玩游戏，可以最大化累计的奖励！</a:t>
            </a:r>
            <a:endParaRPr kumimoji="1" lang="en-US" altLang="zh-CN" dirty="0">
              <a:solidFill>
                <a:srgbClr val="FF0000"/>
              </a:solidFill>
            </a:endParaRPr>
          </a:p>
          <a:p>
            <a:r>
              <a:rPr kumimoji="1" lang="zh-CN" altLang="en-US" dirty="0">
                <a:solidFill>
                  <a:schemeClr val="tx1"/>
                </a:solidFill>
              </a:rPr>
              <a:t>策略</a:t>
            </a:r>
            <a:r>
              <a:rPr kumimoji="1" lang="en-US" altLang="zh-CN" dirty="0">
                <a:solidFill>
                  <a:schemeClr val="tx1"/>
                </a:solidFill>
              </a:rPr>
              <a:t>pi</a:t>
            </a:r>
            <a:r>
              <a:rPr kumimoji="1" lang="zh-CN" altLang="en-US" dirty="0">
                <a:solidFill>
                  <a:schemeClr val="tx1"/>
                </a:solidFill>
              </a:rPr>
              <a:t>也可以看成一个函数，入参是当前的状态，返回就是选择的动作，完全可以看成 </a:t>
            </a:r>
            <a:r>
              <a:rPr kumimoji="1" lang="zh-CN" altLang="en-US" dirty="0">
                <a:solidFill>
                  <a:srgbClr val="FF0000"/>
                </a:solidFill>
              </a:rPr>
              <a:t>状态到动作的映射</a:t>
            </a:r>
            <a:endParaRPr kumimoji="1" lang="en-US" altLang="zh-CN" dirty="0">
              <a:solidFill>
                <a:srgbClr val="FF0000"/>
              </a:solidFill>
            </a:endParaRPr>
          </a:p>
          <a:p>
            <a:r>
              <a:rPr kumimoji="1" lang="zh-CN" altLang="en-US" dirty="0">
                <a:solidFill>
                  <a:schemeClr val="tx1"/>
                </a:solidFill>
              </a:rPr>
              <a:t>策略也分为两种：确定性策略和随机性策略</a:t>
            </a:r>
            <a:endParaRPr kumimoji="1" lang="en-US" altLang="zh-CN" dirty="0">
              <a:solidFill>
                <a:schemeClr val="tx1"/>
              </a:solidFill>
            </a:endParaRPr>
          </a:p>
          <a:p>
            <a:r>
              <a:rPr kumimoji="1" lang="zh-CN" altLang="en-US" dirty="0">
                <a:solidFill>
                  <a:schemeClr val="tx1"/>
                </a:solidFill>
              </a:rPr>
              <a:t>确定性策略：状态到动作是一对一映射的</a:t>
            </a:r>
            <a:endParaRPr kumimoji="1" lang="en-US" altLang="zh-CN" dirty="0">
              <a:solidFill>
                <a:schemeClr val="tx1"/>
              </a:solidFill>
            </a:endParaRPr>
          </a:p>
          <a:p>
            <a:r>
              <a:rPr kumimoji="1" lang="zh-CN" altLang="en-US" dirty="0">
                <a:solidFill>
                  <a:schemeClr val="tx1"/>
                </a:solidFill>
              </a:rPr>
              <a:t>随机性策略：状态可以以概率的方式映射到多个动作，比如</a:t>
            </a:r>
            <a:r>
              <a:rPr kumimoji="1" lang="en-US" altLang="zh-CN" dirty="0">
                <a:solidFill>
                  <a:schemeClr val="tx1"/>
                </a:solidFill>
              </a:rPr>
              <a:t>20%</a:t>
            </a:r>
            <a:r>
              <a:rPr kumimoji="1" lang="zh-CN" altLang="en-US" dirty="0">
                <a:solidFill>
                  <a:schemeClr val="tx1"/>
                </a:solidFill>
              </a:rPr>
              <a:t>选择动作</a:t>
            </a:r>
            <a:r>
              <a:rPr kumimoji="1" lang="en-US" altLang="zh-CN" dirty="0">
                <a:solidFill>
                  <a:schemeClr val="tx1"/>
                </a:solidFill>
              </a:rPr>
              <a:t>A</a:t>
            </a:r>
            <a:r>
              <a:rPr kumimoji="1" lang="zh-CN" altLang="en-US" dirty="0">
                <a:solidFill>
                  <a:schemeClr val="tx1"/>
                </a:solidFill>
              </a:rPr>
              <a:t>，</a:t>
            </a:r>
            <a:r>
              <a:rPr kumimoji="1" lang="en-US" altLang="zh-CN" dirty="0">
                <a:solidFill>
                  <a:schemeClr val="tx1"/>
                </a:solidFill>
              </a:rPr>
              <a:t>80%</a:t>
            </a:r>
            <a:r>
              <a:rPr kumimoji="1" lang="zh-CN" altLang="en-US" dirty="0">
                <a:solidFill>
                  <a:schemeClr val="tx1"/>
                </a:solidFill>
              </a:rPr>
              <a:t>选择动作</a:t>
            </a:r>
            <a:r>
              <a:rPr kumimoji="1" lang="en-US" altLang="zh-CN" dirty="0">
                <a:solidFill>
                  <a:schemeClr val="tx1"/>
                </a:solidFill>
              </a:rPr>
              <a:t>B</a:t>
            </a:r>
            <a:r>
              <a:rPr kumimoji="1" lang="zh-CN" altLang="en-US" dirty="0">
                <a:solidFill>
                  <a:schemeClr val="tx1"/>
                </a:solidFill>
              </a:rPr>
              <a:t>（</a:t>
            </a:r>
            <a:r>
              <a:rPr kumimoji="1" lang="zh-CN" altLang="en-US" dirty="0">
                <a:solidFill>
                  <a:srgbClr val="FF0000"/>
                </a:solidFill>
              </a:rPr>
              <a:t>多个动作的概率相加必定等于</a:t>
            </a:r>
            <a:r>
              <a:rPr kumimoji="1" lang="en-US" altLang="zh-CN" dirty="0">
                <a:solidFill>
                  <a:srgbClr val="FF0000"/>
                </a:solidFill>
              </a:rPr>
              <a:t>1</a:t>
            </a:r>
            <a:r>
              <a:rPr kumimoji="1" lang="zh-CN" altLang="en-US" dirty="0">
                <a:solidFill>
                  <a:schemeClr val="tx1"/>
                </a:solidFill>
              </a:rPr>
              <a:t>）</a:t>
            </a:r>
            <a:endParaRPr kumimoji="1" lang="en-US" altLang="zh-CN" dirty="0">
              <a:solidFill>
                <a:schemeClr val="tx1"/>
              </a:solidFill>
            </a:endParaRPr>
          </a:p>
          <a:p>
            <a:r>
              <a:rPr kumimoji="1" lang="zh-CN" altLang="en-US" dirty="0">
                <a:solidFill>
                  <a:schemeClr val="tx1"/>
                </a:solidFill>
              </a:rPr>
              <a:t>所以确定性策略也可以转换成随机性策略，只是唯一的那个动作概率是</a:t>
            </a:r>
            <a:r>
              <a:rPr kumimoji="1" lang="en-US" altLang="zh-CN" dirty="0">
                <a:solidFill>
                  <a:schemeClr val="tx1"/>
                </a:solidFill>
              </a:rPr>
              <a:t>100%</a:t>
            </a:r>
            <a:r>
              <a:rPr kumimoji="1" lang="zh-CN" altLang="en-US" dirty="0">
                <a:solidFill>
                  <a:schemeClr val="tx1"/>
                </a:solidFill>
              </a:rPr>
              <a:t>罢了</a:t>
            </a:r>
          </a:p>
        </p:txBody>
      </p:sp>
    </p:spTree>
    <p:extLst>
      <p:ext uri="{BB962C8B-B14F-4D97-AF65-F5344CB8AC3E}">
        <p14:creationId xmlns:p14="http://schemas.microsoft.com/office/powerpoint/2010/main" val="138921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BA759-19FF-604E-8F9B-C1DCE8EC55B3}"/>
              </a:ext>
            </a:extLst>
          </p:cNvPr>
          <p:cNvSpPr>
            <a:spLocks noGrp="1"/>
          </p:cNvSpPr>
          <p:nvPr>
            <p:ph type="title"/>
          </p:nvPr>
        </p:nvSpPr>
        <p:spPr>
          <a:xfrm>
            <a:off x="563034" y="11918"/>
            <a:ext cx="8596668" cy="1320800"/>
          </a:xfrm>
        </p:spPr>
        <p:txBody>
          <a:bodyPr/>
          <a:lstStyle/>
          <a:p>
            <a:r>
              <a:rPr kumimoji="1" lang="zh-CN" altLang="en-US" dirty="0">
                <a:solidFill>
                  <a:schemeClr val="tx1"/>
                </a:solidFill>
              </a:rPr>
              <a:t>状态值函数</a:t>
            </a:r>
            <a:r>
              <a:rPr kumimoji="1" lang="en-US" altLang="zh-CN" dirty="0">
                <a:solidFill>
                  <a:schemeClr val="tx1"/>
                </a:solidFill>
              </a:rPr>
              <a:t>v</a:t>
            </a:r>
            <a:r>
              <a:rPr kumimoji="1" lang="zh-CN" altLang="en-US" dirty="0">
                <a:solidFill>
                  <a:schemeClr val="tx1"/>
                </a:solidFill>
              </a:rPr>
              <a:t>（</a:t>
            </a:r>
            <a:r>
              <a:rPr kumimoji="1" lang="en-US" altLang="zh-CN" dirty="0">
                <a:solidFill>
                  <a:schemeClr val="tx1"/>
                </a:solidFill>
              </a:rPr>
              <a:t>state-value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p>
        </p:txBody>
      </p:sp>
      <p:pic>
        <p:nvPicPr>
          <p:cNvPr id="4" name="图片 3">
            <a:extLst>
              <a:ext uri="{FF2B5EF4-FFF2-40B4-BE49-F238E27FC236}">
                <a16:creationId xmlns:a16="http://schemas.microsoft.com/office/drawing/2014/main" id="{D93E4DD3-3EE2-1D4C-A063-29AA5975D9F0}"/>
              </a:ext>
            </a:extLst>
          </p:cNvPr>
          <p:cNvPicPr>
            <a:picLocks noChangeAspect="1"/>
          </p:cNvPicPr>
          <p:nvPr/>
        </p:nvPicPr>
        <p:blipFill>
          <a:blip r:embed="rId2"/>
          <a:stretch>
            <a:fillRect/>
          </a:stretch>
        </p:blipFill>
        <p:spPr>
          <a:xfrm>
            <a:off x="563034" y="672318"/>
            <a:ext cx="9309100" cy="1054100"/>
          </a:xfrm>
          <a:prstGeom prst="rect">
            <a:avLst/>
          </a:prstGeom>
        </p:spPr>
      </p:pic>
      <p:sp>
        <p:nvSpPr>
          <p:cNvPr id="5" name="文本框 4">
            <a:extLst>
              <a:ext uri="{FF2B5EF4-FFF2-40B4-BE49-F238E27FC236}">
                <a16:creationId xmlns:a16="http://schemas.microsoft.com/office/drawing/2014/main" id="{C6A6DE39-E19F-994A-9723-145901369932}"/>
              </a:ext>
            </a:extLst>
          </p:cNvPr>
          <p:cNvSpPr txBox="1"/>
          <p:nvPr/>
        </p:nvSpPr>
        <p:spPr>
          <a:xfrm>
            <a:off x="361146" y="1648154"/>
            <a:ext cx="10110460" cy="1754326"/>
          </a:xfrm>
          <a:prstGeom prst="rect">
            <a:avLst/>
          </a:prstGeom>
          <a:noFill/>
        </p:spPr>
        <p:txBody>
          <a:bodyPr wrap="none" rtlCol="0">
            <a:spAutoFit/>
          </a:bodyPr>
          <a:lstStyle/>
          <a:p>
            <a:r>
              <a:rPr kumimoji="1" lang="zh-CN" altLang="en-US" dirty="0"/>
              <a:t>所以</a:t>
            </a:r>
            <a:r>
              <a:rPr kumimoji="1" lang="zh-CN" altLang="en-US" dirty="0">
                <a:solidFill>
                  <a:srgbClr val="FF0000"/>
                </a:solidFill>
              </a:rPr>
              <a:t>状态值函数是和策略绑定</a:t>
            </a:r>
            <a:r>
              <a:rPr kumimoji="1" lang="zh-CN" altLang="en-US" dirty="0"/>
              <a:t>的，如果更换了策略那状态值函数也随之更换。</a:t>
            </a:r>
            <a:endParaRPr kumimoji="1" lang="en-US" altLang="zh-CN" dirty="0"/>
          </a:p>
          <a:p>
            <a:r>
              <a:rPr kumimoji="1" lang="zh-CN" altLang="en-US" dirty="0"/>
              <a:t>如下的黄色箭头就是一种策略，在这个策略下一共</a:t>
            </a:r>
            <a:r>
              <a:rPr kumimoji="1" lang="en-US" altLang="zh-CN" dirty="0">
                <a:solidFill>
                  <a:srgbClr val="FF0000"/>
                </a:solidFill>
              </a:rPr>
              <a:t>9</a:t>
            </a:r>
            <a:r>
              <a:rPr kumimoji="1" lang="zh-CN" altLang="en-US" dirty="0"/>
              <a:t>个状态分别对应的</a:t>
            </a:r>
            <a:r>
              <a:rPr kumimoji="1" lang="zh-CN" altLang="en-US" dirty="0">
                <a:solidFill>
                  <a:srgbClr val="FF0000"/>
                </a:solidFill>
              </a:rPr>
              <a:t>预期回报</a:t>
            </a:r>
            <a:r>
              <a:rPr kumimoji="1" lang="zh-CN" altLang="en-US" dirty="0"/>
              <a:t>如右图</a:t>
            </a:r>
            <a:endParaRPr kumimoji="1" lang="en-US" altLang="zh-CN" dirty="0"/>
          </a:p>
          <a:p>
            <a:r>
              <a:rPr kumimoji="1" lang="zh-CN" altLang="en-US" dirty="0"/>
              <a:t>把状态值函数也想象成一个函数，入参是当前状态，返回就是期望奖励，那这样的话，</a:t>
            </a:r>
            <a:r>
              <a:rPr kumimoji="1" lang="zh-CN" altLang="en-US" dirty="0">
                <a:solidFill>
                  <a:srgbClr val="FF0000"/>
                </a:solidFill>
              </a:rPr>
              <a:t>状态值函数</a:t>
            </a:r>
            <a:endParaRPr kumimoji="1" lang="en-US" altLang="zh-CN" dirty="0">
              <a:solidFill>
                <a:srgbClr val="FF0000"/>
              </a:solidFill>
            </a:endParaRPr>
          </a:p>
          <a:p>
            <a:r>
              <a:rPr kumimoji="1" lang="zh-CN" altLang="en-US" dirty="0">
                <a:solidFill>
                  <a:srgbClr val="FF0000"/>
                </a:solidFill>
              </a:rPr>
              <a:t>就能很好的评估在当前策略下不同状态的期望奖励了</a:t>
            </a:r>
            <a:r>
              <a:rPr kumimoji="1" lang="zh-CN" altLang="en-US" dirty="0"/>
              <a:t>（当然数字越大越好）</a:t>
            </a:r>
            <a:endParaRPr kumimoji="1" lang="en-US" altLang="zh-CN" dirty="0"/>
          </a:p>
          <a:p>
            <a:endParaRPr kumimoji="1" lang="en-US" altLang="zh-CN" dirty="0"/>
          </a:p>
          <a:p>
            <a:endParaRPr kumimoji="1" lang="zh-CN" altLang="en-US" dirty="0"/>
          </a:p>
        </p:txBody>
      </p:sp>
      <p:pic>
        <p:nvPicPr>
          <p:cNvPr id="6" name="图片 5">
            <a:extLst>
              <a:ext uri="{FF2B5EF4-FFF2-40B4-BE49-F238E27FC236}">
                <a16:creationId xmlns:a16="http://schemas.microsoft.com/office/drawing/2014/main" id="{8D3CDBCF-72C6-B14D-B828-003A740F0D26}"/>
              </a:ext>
            </a:extLst>
          </p:cNvPr>
          <p:cNvPicPr>
            <a:picLocks noChangeAspect="1"/>
          </p:cNvPicPr>
          <p:nvPr/>
        </p:nvPicPr>
        <p:blipFill>
          <a:blip r:embed="rId3"/>
          <a:stretch>
            <a:fillRect/>
          </a:stretch>
        </p:blipFill>
        <p:spPr>
          <a:xfrm>
            <a:off x="349250" y="2909890"/>
            <a:ext cx="5576901" cy="3784600"/>
          </a:xfrm>
          <a:prstGeom prst="rect">
            <a:avLst/>
          </a:prstGeom>
        </p:spPr>
      </p:pic>
      <p:pic>
        <p:nvPicPr>
          <p:cNvPr id="7" name="图片 6">
            <a:extLst>
              <a:ext uri="{FF2B5EF4-FFF2-40B4-BE49-F238E27FC236}">
                <a16:creationId xmlns:a16="http://schemas.microsoft.com/office/drawing/2014/main" id="{59A5EF5E-6C36-A241-94A2-E40695D00973}"/>
              </a:ext>
            </a:extLst>
          </p:cNvPr>
          <p:cNvPicPr>
            <a:picLocks noChangeAspect="1"/>
          </p:cNvPicPr>
          <p:nvPr/>
        </p:nvPicPr>
        <p:blipFill>
          <a:blip r:embed="rId4"/>
          <a:stretch>
            <a:fillRect/>
          </a:stretch>
        </p:blipFill>
        <p:spPr>
          <a:xfrm>
            <a:off x="6114285" y="2909890"/>
            <a:ext cx="4273170" cy="3594100"/>
          </a:xfrm>
          <a:prstGeom prst="rect">
            <a:avLst/>
          </a:prstGeom>
        </p:spPr>
      </p:pic>
    </p:spTree>
    <p:extLst>
      <p:ext uri="{BB962C8B-B14F-4D97-AF65-F5344CB8AC3E}">
        <p14:creationId xmlns:p14="http://schemas.microsoft.com/office/powerpoint/2010/main" val="2846198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6C8E3-83B2-3042-B197-2F5EF235DC9E}"/>
              </a:ext>
            </a:extLst>
          </p:cNvPr>
          <p:cNvSpPr>
            <a:spLocks noGrp="1"/>
          </p:cNvSpPr>
          <p:nvPr>
            <p:ph type="title"/>
          </p:nvPr>
        </p:nvSpPr>
        <p:spPr/>
        <p:txBody>
          <a:bodyPr/>
          <a:lstStyle/>
          <a:p>
            <a:r>
              <a:rPr kumimoji="1" lang="zh-CN" altLang="en-US" dirty="0">
                <a:solidFill>
                  <a:schemeClr val="tx1"/>
                </a:solidFill>
              </a:rPr>
              <a:t>贝尔曼方程</a:t>
            </a:r>
            <a:r>
              <a:rPr kumimoji="1" lang="en-US" altLang="zh-CN" dirty="0">
                <a:solidFill>
                  <a:schemeClr val="tx1"/>
                </a:solidFill>
              </a:rPr>
              <a:t>1</a:t>
            </a:r>
            <a:r>
              <a:rPr kumimoji="1" lang="zh-CN" altLang="en-US" dirty="0">
                <a:solidFill>
                  <a:schemeClr val="tx1"/>
                </a:solidFill>
              </a:rPr>
              <a:t> 贝尔曼预期方程</a:t>
            </a:r>
          </a:p>
        </p:txBody>
      </p:sp>
      <p:pic>
        <p:nvPicPr>
          <p:cNvPr id="7" name="图片 6">
            <a:extLst>
              <a:ext uri="{FF2B5EF4-FFF2-40B4-BE49-F238E27FC236}">
                <a16:creationId xmlns:a16="http://schemas.microsoft.com/office/drawing/2014/main" id="{FBA95BD1-68D6-514E-8F2B-BDC2E99F20DD}"/>
              </a:ext>
            </a:extLst>
          </p:cNvPr>
          <p:cNvPicPr>
            <a:picLocks noChangeAspect="1"/>
          </p:cNvPicPr>
          <p:nvPr/>
        </p:nvPicPr>
        <p:blipFill>
          <a:blip r:embed="rId2"/>
          <a:stretch>
            <a:fillRect/>
          </a:stretch>
        </p:blipFill>
        <p:spPr>
          <a:xfrm>
            <a:off x="467168" y="1930400"/>
            <a:ext cx="5501832" cy="3112680"/>
          </a:xfrm>
          <a:prstGeom prst="rect">
            <a:avLst/>
          </a:prstGeom>
        </p:spPr>
      </p:pic>
      <p:pic>
        <p:nvPicPr>
          <p:cNvPr id="8" name="图片 7">
            <a:extLst>
              <a:ext uri="{FF2B5EF4-FFF2-40B4-BE49-F238E27FC236}">
                <a16:creationId xmlns:a16="http://schemas.microsoft.com/office/drawing/2014/main" id="{33E4F16F-5405-4044-85DD-7DE087E3D0C0}"/>
              </a:ext>
            </a:extLst>
          </p:cNvPr>
          <p:cNvPicPr>
            <a:picLocks noChangeAspect="1"/>
          </p:cNvPicPr>
          <p:nvPr/>
        </p:nvPicPr>
        <p:blipFill>
          <a:blip r:embed="rId3"/>
          <a:stretch>
            <a:fillRect/>
          </a:stretch>
        </p:blipFill>
        <p:spPr>
          <a:xfrm>
            <a:off x="517968" y="5810745"/>
            <a:ext cx="6172200" cy="863600"/>
          </a:xfrm>
          <a:prstGeom prst="rect">
            <a:avLst/>
          </a:prstGeom>
        </p:spPr>
      </p:pic>
      <p:sp>
        <p:nvSpPr>
          <p:cNvPr id="11" name="文本框 10">
            <a:extLst>
              <a:ext uri="{FF2B5EF4-FFF2-40B4-BE49-F238E27FC236}">
                <a16:creationId xmlns:a16="http://schemas.microsoft.com/office/drawing/2014/main" id="{2AA07165-AF92-1C4D-9FB6-94C6677A6C96}"/>
              </a:ext>
            </a:extLst>
          </p:cNvPr>
          <p:cNvSpPr txBox="1"/>
          <p:nvPr/>
        </p:nvSpPr>
        <p:spPr>
          <a:xfrm>
            <a:off x="467168" y="1322169"/>
            <a:ext cx="3768980" cy="646331"/>
          </a:xfrm>
          <a:prstGeom prst="rect">
            <a:avLst/>
          </a:prstGeom>
          <a:noFill/>
        </p:spPr>
        <p:txBody>
          <a:bodyPr wrap="none" rtlCol="0">
            <a:spAutoFit/>
          </a:bodyPr>
          <a:lstStyle/>
          <a:p>
            <a:r>
              <a:rPr kumimoji="1" lang="zh-CN" altLang="en-US" dirty="0"/>
              <a:t>这</a:t>
            </a:r>
            <a:r>
              <a:rPr kumimoji="1" lang="en-US" altLang="zh-CN" dirty="0"/>
              <a:t>9</a:t>
            </a:r>
            <a:r>
              <a:rPr kumimoji="1" lang="zh-CN" altLang="en-US" dirty="0"/>
              <a:t>个状态的计算公式如图，就是把</a:t>
            </a:r>
            <a:endParaRPr kumimoji="1" lang="en-US" altLang="zh-CN" dirty="0"/>
          </a:p>
          <a:p>
            <a:r>
              <a:rPr kumimoji="1" lang="zh-CN" altLang="en-US" dirty="0"/>
              <a:t>本策略下一路的奖励给累加起来</a:t>
            </a:r>
          </a:p>
        </p:txBody>
      </p:sp>
      <p:sp>
        <p:nvSpPr>
          <p:cNvPr id="13" name="文本框 12">
            <a:extLst>
              <a:ext uri="{FF2B5EF4-FFF2-40B4-BE49-F238E27FC236}">
                <a16:creationId xmlns:a16="http://schemas.microsoft.com/office/drawing/2014/main" id="{B87DE1F3-2815-AF4F-889E-4610C768FAC0}"/>
              </a:ext>
            </a:extLst>
          </p:cNvPr>
          <p:cNvSpPr txBox="1"/>
          <p:nvPr/>
        </p:nvSpPr>
        <p:spPr>
          <a:xfrm>
            <a:off x="467168" y="5114794"/>
            <a:ext cx="7279832" cy="646331"/>
          </a:xfrm>
          <a:prstGeom prst="rect">
            <a:avLst/>
          </a:prstGeom>
          <a:noFill/>
        </p:spPr>
        <p:txBody>
          <a:bodyPr wrap="square" rtlCol="0">
            <a:spAutoFit/>
          </a:bodyPr>
          <a:lstStyle/>
          <a:p>
            <a:r>
              <a:rPr kumimoji="1" lang="zh-CN" altLang="en-US" dirty="0"/>
              <a:t>就可以发现这个规律：</a:t>
            </a:r>
            <a:endParaRPr kumimoji="1" lang="en-US" altLang="zh-CN" dirty="0"/>
          </a:p>
          <a:p>
            <a:r>
              <a:rPr kumimoji="1" lang="zh-CN" altLang="en-US" dirty="0">
                <a:solidFill>
                  <a:srgbClr val="FF0000"/>
                </a:solidFill>
              </a:rPr>
              <a:t>当前的状态期望奖励 </a:t>
            </a:r>
            <a:r>
              <a:rPr kumimoji="1" lang="en-US" altLang="zh-CN" dirty="0">
                <a:solidFill>
                  <a:srgbClr val="FF0000"/>
                </a:solidFill>
              </a:rPr>
              <a:t>=</a:t>
            </a:r>
            <a:r>
              <a:rPr kumimoji="1" lang="zh-CN" altLang="en-US" dirty="0">
                <a:solidFill>
                  <a:srgbClr val="FF0000"/>
                </a:solidFill>
              </a:rPr>
              <a:t> 当前的奖励 </a:t>
            </a:r>
            <a:r>
              <a:rPr kumimoji="1" lang="en-US" altLang="zh-CN" dirty="0">
                <a:solidFill>
                  <a:srgbClr val="FF0000"/>
                </a:solidFill>
              </a:rPr>
              <a:t>+</a:t>
            </a:r>
            <a:r>
              <a:rPr kumimoji="1" lang="zh-CN" altLang="en-US" dirty="0">
                <a:solidFill>
                  <a:srgbClr val="FF0000"/>
                </a:solidFill>
              </a:rPr>
              <a:t> 折扣率 * 下一个状态的期望奖励</a:t>
            </a:r>
          </a:p>
        </p:txBody>
      </p:sp>
      <p:sp>
        <p:nvSpPr>
          <p:cNvPr id="14" name="文本框 13">
            <a:extLst>
              <a:ext uri="{FF2B5EF4-FFF2-40B4-BE49-F238E27FC236}">
                <a16:creationId xmlns:a16="http://schemas.microsoft.com/office/drawing/2014/main" id="{071FAB8C-1C74-594A-AD28-1F23F9886676}"/>
              </a:ext>
            </a:extLst>
          </p:cNvPr>
          <p:cNvSpPr txBox="1"/>
          <p:nvPr/>
        </p:nvSpPr>
        <p:spPr>
          <a:xfrm>
            <a:off x="6206113" y="1270000"/>
            <a:ext cx="3081773" cy="1477328"/>
          </a:xfrm>
          <a:prstGeom prst="rect">
            <a:avLst/>
          </a:prstGeom>
          <a:noFill/>
        </p:spPr>
        <p:txBody>
          <a:bodyPr wrap="square" rtlCol="0">
            <a:spAutoFit/>
          </a:bodyPr>
          <a:lstStyle/>
          <a:p>
            <a:r>
              <a:rPr kumimoji="1" lang="zh-CN" altLang="en-US" dirty="0"/>
              <a:t>我们对这</a:t>
            </a:r>
            <a:r>
              <a:rPr kumimoji="1" lang="en-US" altLang="zh-CN" dirty="0"/>
              <a:t>9</a:t>
            </a:r>
            <a:r>
              <a:rPr kumimoji="1" lang="zh-CN" altLang="en-US" dirty="0"/>
              <a:t>个状态进行命名的话从上到下从左到右：</a:t>
            </a:r>
            <a:endParaRPr kumimoji="1" lang="en-US" altLang="zh-CN" dirty="0"/>
          </a:p>
          <a:p>
            <a:r>
              <a:rPr kumimoji="1" lang="en-US" altLang="zh-CN" dirty="0"/>
              <a:t>0</a:t>
            </a:r>
            <a:r>
              <a:rPr kumimoji="1" lang="zh-CN" altLang="en-US" dirty="0"/>
              <a:t> </a:t>
            </a:r>
            <a:r>
              <a:rPr kumimoji="1" lang="en-US" altLang="zh-CN" dirty="0"/>
              <a:t>1</a:t>
            </a:r>
            <a:r>
              <a:rPr kumimoji="1" lang="zh-CN" altLang="en-US" dirty="0"/>
              <a:t> </a:t>
            </a:r>
            <a:r>
              <a:rPr kumimoji="1" lang="en-US" altLang="zh-CN" dirty="0"/>
              <a:t>2</a:t>
            </a:r>
          </a:p>
          <a:p>
            <a:r>
              <a:rPr kumimoji="1" lang="en-US" altLang="zh-CN" dirty="0"/>
              <a:t>3</a:t>
            </a:r>
            <a:r>
              <a:rPr kumimoji="1" lang="zh-CN" altLang="en-US" dirty="0"/>
              <a:t> </a:t>
            </a:r>
            <a:r>
              <a:rPr kumimoji="1" lang="en-US" altLang="zh-CN" dirty="0"/>
              <a:t>4</a:t>
            </a:r>
            <a:r>
              <a:rPr kumimoji="1" lang="zh-CN" altLang="en-US" dirty="0"/>
              <a:t> </a:t>
            </a:r>
            <a:r>
              <a:rPr kumimoji="1" lang="en-US" altLang="zh-CN" dirty="0"/>
              <a:t>5</a:t>
            </a:r>
          </a:p>
          <a:p>
            <a:r>
              <a:rPr kumimoji="1" lang="en-US" altLang="zh-CN" dirty="0"/>
              <a:t>6</a:t>
            </a:r>
            <a:r>
              <a:rPr kumimoji="1" lang="zh-CN" altLang="en-US" dirty="0"/>
              <a:t> </a:t>
            </a:r>
            <a:r>
              <a:rPr kumimoji="1" lang="en-US" altLang="zh-CN" dirty="0"/>
              <a:t>7</a:t>
            </a:r>
            <a:r>
              <a:rPr kumimoji="1" lang="zh-CN" altLang="en-US" dirty="0"/>
              <a:t> </a:t>
            </a:r>
            <a:r>
              <a:rPr kumimoji="1" lang="en-US" altLang="zh-CN" dirty="0"/>
              <a:t>8</a:t>
            </a:r>
            <a:endParaRPr kumimoji="1" lang="zh-CN" altLang="en-US" dirty="0"/>
          </a:p>
        </p:txBody>
      </p:sp>
      <p:sp>
        <p:nvSpPr>
          <p:cNvPr id="15" name="文本框 14">
            <a:extLst>
              <a:ext uri="{FF2B5EF4-FFF2-40B4-BE49-F238E27FC236}">
                <a16:creationId xmlns:a16="http://schemas.microsoft.com/office/drawing/2014/main" id="{3B56F00A-D8F9-844D-8646-DF0B2E4CF535}"/>
              </a:ext>
            </a:extLst>
          </p:cNvPr>
          <p:cNvSpPr txBox="1"/>
          <p:nvPr/>
        </p:nvSpPr>
        <p:spPr>
          <a:xfrm>
            <a:off x="6232968" y="2796948"/>
            <a:ext cx="4295332" cy="1477328"/>
          </a:xfrm>
          <a:prstGeom prst="rect">
            <a:avLst/>
          </a:prstGeom>
          <a:noFill/>
        </p:spPr>
        <p:txBody>
          <a:bodyPr wrap="square" rtlCol="0">
            <a:spAutoFit/>
          </a:bodyPr>
          <a:lstStyle/>
          <a:p>
            <a:r>
              <a:rPr kumimoji="1" lang="en-US" altLang="zh-CN" dirty="0"/>
              <a:t>V(S0) = -1 + V(S1)</a:t>
            </a:r>
          </a:p>
          <a:p>
            <a:r>
              <a:rPr kumimoji="1" lang="en-US" altLang="zh-CN" dirty="0"/>
              <a:t>V(S1) = -1 + V(S2)</a:t>
            </a:r>
          </a:p>
          <a:p>
            <a:r>
              <a:rPr kumimoji="1" lang="en-US" altLang="zh-CN" dirty="0"/>
              <a:t>V(S2) = -1 + V(S5)</a:t>
            </a:r>
          </a:p>
          <a:p>
            <a:r>
              <a:rPr kumimoji="1" lang="en-US" altLang="zh-CN" dirty="0"/>
              <a:t>V(S5) = -3 + V(S4)</a:t>
            </a:r>
          </a:p>
          <a:p>
            <a:r>
              <a:rPr kumimoji="1" lang="zh-CN" altLang="en-US" dirty="0"/>
              <a:t>以此类推</a:t>
            </a:r>
          </a:p>
        </p:txBody>
      </p:sp>
    </p:spTree>
    <p:extLst>
      <p:ext uri="{BB962C8B-B14F-4D97-AF65-F5344CB8AC3E}">
        <p14:creationId xmlns:p14="http://schemas.microsoft.com/office/powerpoint/2010/main" val="233047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3571D9-D494-2546-90F5-8AACDDA61E0D}"/>
              </a:ext>
            </a:extLst>
          </p:cNvPr>
          <p:cNvPicPr>
            <a:picLocks noChangeAspect="1"/>
          </p:cNvPicPr>
          <p:nvPr/>
        </p:nvPicPr>
        <p:blipFill>
          <a:blip r:embed="rId2"/>
          <a:stretch>
            <a:fillRect/>
          </a:stretch>
        </p:blipFill>
        <p:spPr>
          <a:xfrm>
            <a:off x="412750" y="463550"/>
            <a:ext cx="9004300" cy="4813300"/>
          </a:xfrm>
          <a:prstGeom prst="rect">
            <a:avLst/>
          </a:prstGeo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587DED0-0785-624B-B7D6-68F576DE982F}"/>
                  </a:ext>
                </a:extLst>
              </p:cNvPr>
              <p:cNvSpPr txBox="1"/>
              <p:nvPr/>
            </p:nvSpPr>
            <p:spPr>
              <a:xfrm>
                <a:off x="710544" y="5276850"/>
                <a:ext cx="8412880" cy="1200329"/>
              </a:xfrm>
              <a:prstGeom prst="rect">
                <a:avLst/>
              </a:prstGeom>
              <a:noFill/>
            </p:spPr>
            <p:txBody>
              <a:bodyPr wrap="none" rtlCol="0">
                <a:spAutoFit/>
              </a:bodyPr>
              <a:lstStyle/>
              <a:p>
                <a:r>
                  <a:rPr kumimoji="1" lang="zh-CN" altLang="en-US" dirty="0"/>
                  <a:t>再次强调下</a:t>
                </a:r>
                <a:endParaRPr kumimoji="1" lang="en-US" altLang="zh-CN" dirty="0"/>
              </a:p>
              <a:p>
                <a14:m>
                  <m:oMath xmlns:m="http://schemas.openxmlformats.org/officeDocument/2006/math">
                    <m:r>
                      <a:rPr kumimoji="1" lang="zh-CN" altLang="en-US" i="1" smtClean="0">
                        <a:latin typeface="Cambria Math" panose="02040503050406030204" pitchFamily="18" charset="0"/>
                      </a:rPr>
                      <m:t>𝜋</m:t>
                    </m:r>
                  </m:oMath>
                </a14:m>
                <a:r>
                  <a:rPr kumimoji="1" lang="zh-CN" altLang="en-US" dirty="0"/>
                  <a:t> 就是 当前状态下 </a:t>
                </a:r>
                <a:r>
                  <a:rPr kumimoji="1" lang="zh-CN" altLang="en-US" dirty="0">
                    <a:solidFill>
                      <a:srgbClr val="FF0000"/>
                    </a:solidFill>
                  </a:rPr>
                  <a:t>选择动作的概率</a:t>
                </a:r>
                <a:endParaRPr kumimoji="1" lang="en-US" altLang="zh-CN" dirty="0">
                  <a:solidFill>
                    <a:srgbClr val="FF0000"/>
                  </a:solidFill>
                </a:endParaRPr>
              </a:p>
              <a:p>
                <a:r>
                  <a:rPr kumimoji="1" lang="en-US" altLang="zh-CN" dirty="0"/>
                  <a:t>P</a:t>
                </a:r>
                <a:r>
                  <a:rPr kumimoji="1" lang="zh-CN" altLang="en-US" dirty="0"/>
                  <a:t> 是当前状态下 选择动作后 转移到 下一个状态 并获取对应奖励 的 </a:t>
                </a:r>
                <a:r>
                  <a:rPr kumimoji="1" lang="zh-CN" altLang="en-US" dirty="0">
                    <a:solidFill>
                      <a:srgbClr val="FF0000"/>
                    </a:solidFill>
                  </a:rPr>
                  <a:t>状态转移概率</a:t>
                </a:r>
                <a:endParaRPr kumimoji="1" lang="en-US" altLang="zh-CN" dirty="0">
                  <a:solidFill>
                    <a:srgbClr val="FF0000"/>
                  </a:solidFill>
                </a:endParaRPr>
              </a:p>
              <a:p>
                <a:r>
                  <a:rPr kumimoji="1" lang="zh-CN" altLang="en-US" dirty="0"/>
                  <a:t>这里确定性策略的公式同样也能转换成随机性策略，</a:t>
                </a:r>
                <a:r>
                  <a:rPr kumimoji="1" lang="zh-CN" altLang="en-US" dirty="0">
                    <a:solidFill>
                      <a:srgbClr val="FF0000"/>
                    </a:solidFill>
                  </a:rPr>
                  <a:t>只是对应</a:t>
                </a:r>
                <a14:m>
                  <m:oMath xmlns:m="http://schemas.openxmlformats.org/officeDocument/2006/math">
                    <m:r>
                      <a:rPr kumimoji="1" lang="zh-CN" altLang="en-US" i="1">
                        <a:solidFill>
                          <a:srgbClr val="FF0000"/>
                        </a:solidFill>
                        <a:latin typeface="Cambria Math" panose="02040503050406030204" pitchFamily="18" charset="0"/>
                      </a:rPr>
                      <m:t>𝜋</m:t>
                    </m:r>
                    <m:d>
                      <m:dPr>
                        <m:ctrlPr>
                          <a:rPr kumimoji="1" lang="en-US" altLang="zh-CN" b="0" i="0" smtClean="0">
                            <a:solidFill>
                              <a:srgbClr val="FF0000"/>
                            </a:solidFill>
                            <a:latin typeface="Cambria Math" panose="02040503050406030204" pitchFamily="18" charset="0"/>
                          </a:rPr>
                        </m:ctrlPr>
                      </m:dPr>
                      <m:e>
                        <m:r>
                          <m:rPr>
                            <m:sty m:val="p"/>
                          </m:rPr>
                          <a:rPr kumimoji="1" lang="en-US" altLang="zh-CN" b="0" i="0" smtClean="0">
                            <a:solidFill>
                              <a:srgbClr val="FF0000"/>
                            </a:solidFill>
                            <a:latin typeface="Cambria Math" panose="02040503050406030204" pitchFamily="18" charset="0"/>
                          </a:rPr>
                          <m:t>a</m:t>
                        </m:r>
                      </m:e>
                      <m:e>
                        <m:r>
                          <m:rPr>
                            <m:sty m:val="p"/>
                          </m:rPr>
                          <a:rPr kumimoji="1" lang="en-US" altLang="zh-CN" b="0" i="0" smtClean="0">
                            <a:solidFill>
                              <a:srgbClr val="FF0000"/>
                            </a:solidFill>
                            <a:latin typeface="Cambria Math" panose="02040503050406030204" pitchFamily="18" charset="0"/>
                          </a:rPr>
                          <m:t>s</m:t>
                        </m:r>
                      </m:e>
                    </m:d>
                    <m:r>
                      <a:rPr kumimoji="1" lang="en-US" altLang="zh-CN" b="0" i="0" smtClean="0">
                        <a:solidFill>
                          <a:srgbClr val="FF0000"/>
                        </a:solidFill>
                        <a:latin typeface="Cambria Math" panose="02040503050406030204" pitchFamily="18" charset="0"/>
                      </a:rPr>
                      <m:t>=1</m:t>
                    </m:r>
                  </m:oMath>
                </a14:m>
                <a:r>
                  <a:rPr kumimoji="1" lang="zh-CN" altLang="en-US" dirty="0">
                    <a:solidFill>
                      <a:srgbClr val="FF0000"/>
                    </a:solidFill>
                  </a:rPr>
                  <a:t>而已</a:t>
                </a:r>
                <a:endParaRPr kumimoji="1" lang="zh-CN" altLang="en-US" dirty="0"/>
              </a:p>
            </p:txBody>
          </p:sp>
        </mc:Choice>
        <mc:Fallback>
          <p:sp>
            <p:nvSpPr>
              <p:cNvPr id="7" name="文本框 6">
                <a:extLst>
                  <a:ext uri="{FF2B5EF4-FFF2-40B4-BE49-F238E27FC236}">
                    <a16:creationId xmlns:a16="http://schemas.microsoft.com/office/drawing/2014/main" id="{C587DED0-0785-624B-B7D6-68F576DE982F}"/>
                  </a:ext>
                </a:extLst>
              </p:cNvPr>
              <p:cNvSpPr txBox="1">
                <a:spLocks noRot="1" noChangeAspect="1" noMove="1" noResize="1" noEditPoints="1" noAdjustHandles="1" noChangeArrowheads="1" noChangeShapeType="1" noTextEdit="1"/>
              </p:cNvSpPr>
              <p:nvPr/>
            </p:nvSpPr>
            <p:spPr>
              <a:xfrm>
                <a:off x="710544" y="5276850"/>
                <a:ext cx="8412880" cy="1200329"/>
              </a:xfrm>
              <a:prstGeom prst="rect">
                <a:avLst/>
              </a:prstGeom>
              <a:blipFill>
                <a:blip r:embed="rId3"/>
                <a:stretch>
                  <a:fillRect l="-603" t="-2105" b="-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693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8FD21-997E-9540-B1D8-D2E36AD86A39}"/>
              </a:ext>
            </a:extLst>
          </p:cNvPr>
          <p:cNvSpPr>
            <a:spLocks noGrp="1"/>
          </p:cNvSpPr>
          <p:nvPr>
            <p:ph type="title"/>
          </p:nvPr>
        </p:nvSpPr>
        <p:spPr/>
        <p:txBody>
          <a:bodyPr/>
          <a:lstStyle/>
          <a:p>
            <a:r>
              <a:rPr kumimoji="1" lang="zh-CN" altLang="en-US" dirty="0">
                <a:solidFill>
                  <a:schemeClr val="tx1"/>
                </a:solidFill>
              </a:rPr>
              <a:t>什么是机器学习</a:t>
            </a:r>
          </a:p>
        </p:txBody>
      </p:sp>
      <p:sp>
        <p:nvSpPr>
          <p:cNvPr id="3" name="内容占位符 2">
            <a:extLst>
              <a:ext uri="{FF2B5EF4-FFF2-40B4-BE49-F238E27FC236}">
                <a16:creationId xmlns:a16="http://schemas.microsoft.com/office/drawing/2014/main" id="{6286E451-30BE-9141-AD26-6231059E0E11}"/>
              </a:ext>
            </a:extLst>
          </p:cNvPr>
          <p:cNvSpPr>
            <a:spLocks noGrp="1"/>
          </p:cNvSpPr>
          <p:nvPr>
            <p:ph idx="1"/>
          </p:nvPr>
        </p:nvSpPr>
        <p:spPr>
          <a:xfrm>
            <a:off x="677334" y="1499108"/>
            <a:ext cx="8596668" cy="3880773"/>
          </a:xfrm>
        </p:spPr>
        <p:txBody>
          <a:bodyPr>
            <a:normAutofit/>
          </a:bodyPr>
          <a:lstStyle/>
          <a:p>
            <a:r>
              <a:rPr lang="zh-CN" altLang="en-US" sz="2000" dirty="0"/>
              <a:t>机器学习</a:t>
            </a:r>
            <a:r>
              <a:rPr lang="en-US" altLang="zh-CN" sz="2000" dirty="0"/>
              <a:t>(</a:t>
            </a:r>
            <a:r>
              <a:rPr lang="en" altLang="zh-CN" sz="2000" dirty="0"/>
              <a:t>Machine Learning, ML)</a:t>
            </a:r>
            <a:r>
              <a:rPr lang="zh-CN" altLang="en-US" sz="2000" dirty="0"/>
              <a:t>是一门多领域交叉学科，涉及概率论、统计学、</a:t>
            </a:r>
            <a:r>
              <a:rPr lang="zh-CN" altLang="en-US" sz="2000" dirty="0">
                <a:hlinkClick r:id="rId2"/>
              </a:rPr>
              <a:t>逼近论</a:t>
            </a:r>
            <a:r>
              <a:rPr lang="zh-CN" altLang="en-US" sz="2000" dirty="0"/>
              <a:t>、</a:t>
            </a:r>
            <a:r>
              <a:rPr lang="zh-CN" altLang="en-US" sz="2000" dirty="0">
                <a:hlinkClick r:id="rId3"/>
              </a:rPr>
              <a:t>凸分析</a:t>
            </a:r>
            <a:r>
              <a:rPr lang="zh-CN" altLang="en-US" sz="2000" dirty="0"/>
              <a:t>、</a:t>
            </a:r>
            <a:r>
              <a:rPr lang="zh-CN" altLang="en-US" sz="2000" dirty="0">
                <a:hlinkClick r:id="rId4"/>
              </a:rPr>
              <a:t>算法复杂度</a:t>
            </a:r>
            <a:r>
              <a:rPr lang="zh-CN" altLang="en-US" sz="2000" dirty="0"/>
              <a:t>理论等多门学科。专门研究计算机怎样模拟或实现人类的学习行为，以获取新的知识或技能，重新组织已有的知识结构使之不断改善自身的性能。</a:t>
            </a:r>
            <a:endParaRPr lang="en-US" altLang="zh-CN" sz="2000" dirty="0"/>
          </a:p>
          <a:p>
            <a:r>
              <a:rPr kumimoji="1" lang="zh-CN" altLang="en-US" sz="2000" dirty="0"/>
              <a:t>人话的解释：</a:t>
            </a:r>
            <a:endParaRPr kumimoji="1" lang="en-US" altLang="zh-CN" sz="2000" dirty="0"/>
          </a:p>
          <a:p>
            <a:pPr lvl="1"/>
            <a:r>
              <a:rPr kumimoji="1" lang="zh-CN" altLang="en-US" sz="2000" dirty="0"/>
              <a:t>分类：学会如果从给定的输入输出对应的类别（图片分类，文字分类）</a:t>
            </a:r>
            <a:endParaRPr kumimoji="1" lang="en-US" altLang="zh-CN" sz="2000" dirty="0"/>
          </a:p>
          <a:p>
            <a:pPr lvl="1"/>
            <a:r>
              <a:rPr kumimoji="1" lang="zh-CN" altLang="en-US" sz="2000" dirty="0"/>
              <a:t>回归：学会如果从已有数据中找到规律，并预测趋势（天气预报，房价预测，股市预测）</a:t>
            </a:r>
            <a:endParaRPr kumimoji="1" lang="en-US" altLang="zh-CN" sz="2000" dirty="0"/>
          </a:p>
          <a:p>
            <a:pPr lvl="1"/>
            <a:r>
              <a:rPr kumimoji="1" lang="zh-CN" altLang="en-US" sz="2000" dirty="0"/>
              <a:t>决策：学会如何从一个复杂的情况中一步步的决策出最优的策略（教</a:t>
            </a:r>
            <a:r>
              <a:rPr kumimoji="1" lang="en-US" altLang="zh-CN" sz="2000" dirty="0"/>
              <a:t>AI</a:t>
            </a:r>
            <a:r>
              <a:rPr kumimoji="1" lang="zh-CN" altLang="en-US" sz="2000" dirty="0"/>
              <a:t>打游戏）</a:t>
            </a:r>
            <a:endParaRPr kumimoji="1" lang="en-US" altLang="zh-CN" sz="2000" dirty="0"/>
          </a:p>
        </p:txBody>
      </p:sp>
    </p:spTree>
    <p:extLst>
      <p:ext uri="{BB962C8B-B14F-4D97-AF65-F5344CB8AC3E}">
        <p14:creationId xmlns:p14="http://schemas.microsoft.com/office/powerpoint/2010/main" val="276560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E4009-FC6F-FC41-BFEE-0C715918AB7A}"/>
              </a:ext>
            </a:extLst>
          </p:cNvPr>
          <p:cNvSpPr>
            <a:spLocks noGrp="1"/>
          </p:cNvSpPr>
          <p:nvPr>
            <p:ph type="title"/>
          </p:nvPr>
        </p:nvSpPr>
        <p:spPr>
          <a:xfrm>
            <a:off x="677334" y="101989"/>
            <a:ext cx="8596668" cy="1320800"/>
          </a:xfrm>
        </p:spPr>
        <p:txBody>
          <a:bodyPr/>
          <a:lstStyle/>
          <a:p>
            <a:r>
              <a:rPr kumimoji="1" lang="zh-CN" altLang="en-US" dirty="0">
                <a:solidFill>
                  <a:schemeClr val="tx1"/>
                </a:solidFill>
              </a:rPr>
              <a:t>最优性</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05BC303-574A-784C-BADE-BCA55ADE62E1}"/>
                  </a:ext>
                </a:extLst>
              </p:cNvPr>
              <p:cNvSpPr>
                <a:spLocks noGrp="1"/>
              </p:cNvSpPr>
              <p:nvPr>
                <p:ph idx="1"/>
              </p:nvPr>
            </p:nvSpPr>
            <p:spPr>
              <a:xfrm>
                <a:off x="677334" y="776677"/>
                <a:ext cx="8596668" cy="1103311"/>
              </a:xfrm>
            </p:spPr>
            <p:txBody>
              <a:bodyPr>
                <a:normAutofit fontScale="92500"/>
              </a:bodyPr>
              <a:lstStyle/>
              <a:p>
                <a:r>
                  <a:rPr kumimoji="1" lang="zh-CN" altLang="en-US" dirty="0"/>
                  <a:t>我们之前说了状态值函数是绑定策略</a:t>
                </a:r>
                <a14:m>
                  <m:oMath xmlns:m="http://schemas.openxmlformats.org/officeDocument/2006/math">
                    <m:r>
                      <a:rPr kumimoji="1" lang="zh-CN" altLang="en-US" i="1" smtClean="0">
                        <a:latin typeface="Cambria Math" panose="02040503050406030204" pitchFamily="18" charset="0"/>
                      </a:rPr>
                      <m:t>𝜋</m:t>
                    </m:r>
                    <m:r>
                      <a:rPr kumimoji="1" lang="zh-CN" altLang="en-US" i="1">
                        <a:latin typeface="Cambria Math" panose="02040503050406030204" pitchFamily="18" charset="0"/>
                      </a:rPr>
                      <m:t>的</m:t>
                    </m:r>
                  </m:oMath>
                </a14:m>
                <a:r>
                  <a:rPr kumimoji="1" lang="zh-CN" altLang="en-US" dirty="0"/>
                  <a:t>，所以更换策略</a:t>
                </a:r>
                <a14:m>
                  <m:oMath xmlns:m="http://schemas.openxmlformats.org/officeDocument/2006/math">
                    <m:r>
                      <a:rPr kumimoji="1" lang="zh-CN" altLang="en-US" i="1">
                        <a:latin typeface="Cambria Math" panose="02040503050406030204" pitchFamily="18" charset="0"/>
                      </a:rPr>
                      <m:t>𝜋</m:t>
                    </m:r>
                  </m:oMath>
                </a14:m>
                <a:r>
                  <a:rPr kumimoji="1" lang="zh-CN" altLang="en-US" dirty="0"/>
                  <a:t>时，状态值函数就也要更换</a:t>
                </a:r>
                <a:endParaRPr kumimoji="1" lang="en-US" altLang="zh-CN" dirty="0"/>
              </a:p>
              <a:p>
                <a:r>
                  <a:rPr kumimoji="1" lang="zh-CN" altLang="en-US" dirty="0"/>
                  <a:t>比较下两图，可以发现右图的策略明显好于左图，也可以看到右图的状态值函数都优于（大于等于）左图</a:t>
                </a:r>
                <a:endParaRPr kumimoji="1" lang="en-US" altLang="zh-CN" dirty="0"/>
              </a:p>
            </p:txBody>
          </p:sp>
        </mc:Choice>
        <mc:Fallback>
          <p:sp>
            <p:nvSpPr>
              <p:cNvPr id="3" name="内容占位符 2">
                <a:extLst>
                  <a:ext uri="{FF2B5EF4-FFF2-40B4-BE49-F238E27FC236}">
                    <a16:creationId xmlns:a16="http://schemas.microsoft.com/office/drawing/2014/main" id="{205BC303-574A-784C-BADE-BCA55ADE62E1}"/>
                  </a:ext>
                </a:extLst>
              </p:cNvPr>
              <p:cNvSpPr>
                <a:spLocks noGrp="1" noRot="1" noChangeAspect="1" noMove="1" noResize="1" noEditPoints="1" noAdjustHandles="1" noChangeArrowheads="1" noChangeShapeType="1" noTextEdit="1"/>
              </p:cNvSpPr>
              <p:nvPr>
                <p:ph idx="1"/>
              </p:nvPr>
            </p:nvSpPr>
            <p:spPr>
              <a:xfrm>
                <a:off x="677334" y="776677"/>
                <a:ext cx="8596668" cy="1103311"/>
              </a:xfrm>
              <a:blipFill>
                <a:blip r:embed="rId2"/>
                <a:stretch>
                  <a:fillRect t="-11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DC6ABCF-1EDF-794D-B84B-B80BF32CF143}"/>
              </a:ext>
            </a:extLst>
          </p:cNvPr>
          <p:cNvPicPr>
            <a:picLocks noChangeAspect="1"/>
          </p:cNvPicPr>
          <p:nvPr/>
        </p:nvPicPr>
        <p:blipFill>
          <a:blip r:embed="rId3"/>
          <a:stretch>
            <a:fillRect/>
          </a:stretch>
        </p:blipFill>
        <p:spPr>
          <a:xfrm>
            <a:off x="677334" y="1769067"/>
            <a:ext cx="6904121" cy="3363546"/>
          </a:xfrm>
          <a:prstGeom prst="rect">
            <a:avLst/>
          </a:prstGeom>
        </p:spPr>
      </p:pic>
      <p:sp>
        <p:nvSpPr>
          <p:cNvPr id="5" name="文本框 4">
            <a:extLst>
              <a:ext uri="{FF2B5EF4-FFF2-40B4-BE49-F238E27FC236}">
                <a16:creationId xmlns:a16="http://schemas.microsoft.com/office/drawing/2014/main" id="{BC1BD161-7F14-C144-96D6-EB47FB58C3CA}"/>
              </a:ext>
            </a:extLst>
          </p:cNvPr>
          <p:cNvSpPr txBox="1"/>
          <p:nvPr/>
        </p:nvSpPr>
        <p:spPr>
          <a:xfrm>
            <a:off x="677334" y="5132613"/>
            <a:ext cx="10681129" cy="369332"/>
          </a:xfrm>
          <a:prstGeom prst="rect">
            <a:avLst/>
          </a:prstGeom>
          <a:noFill/>
        </p:spPr>
        <p:txBody>
          <a:bodyPr wrap="none" rtlCol="0">
            <a:spAutoFit/>
          </a:bodyPr>
          <a:lstStyle/>
          <a:p>
            <a:r>
              <a:rPr kumimoji="1" lang="zh-CN" altLang="en-US" dirty="0"/>
              <a:t>因为策略可以有千千万，</a:t>
            </a:r>
            <a:r>
              <a:rPr kumimoji="1" lang="zh-CN" altLang="en-US" dirty="0">
                <a:solidFill>
                  <a:srgbClr val="FF0000"/>
                </a:solidFill>
              </a:rPr>
              <a:t>当策略</a:t>
            </a:r>
            <a:r>
              <a:rPr kumimoji="1" lang="en-US" altLang="zh-CN" dirty="0">
                <a:solidFill>
                  <a:srgbClr val="FF0000"/>
                </a:solidFill>
              </a:rPr>
              <a:t>A</a:t>
            </a:r>
            <a:r>
              <a:rPr kumimoji="1" lang="zh-CN" altLang="en-US" dirty="0">
                <a:solidFill>
                  <a:srgbClr val="FF0000"/>
                </a:solidFill>
              </a:rPr>
              <a:t>的状态值函数全面优于另一个策略</a:t>
            </a:r>
            <a:r>
              <a:rPr kumimoji="1" lang="en-US" altLang="zh-CN" dirty="0">
                <a:solidFill>
                  <a:srgbClr val="FF0000"/>
                </a:solidFill>
              </a:rPr>
              <a:t>B</a:t>
            </a:r>
            <a:r>
              <a:rPr kumimoji="1" lang="zh-CN" altLang="en-US" dirty="0">
                <a:solidFill>
                  <a:srgbClr val="FF0000"/>
                </a:solidFill>
              </a:rPr>
              <a:t>时，我们就称这个策略</a:t>
            </a:r>
            <a:r>
              <a:rPr kumimoji="1" lang="en-US" altLang="zh-CN" dirty="0">
                <a:solidFill>
                  <a:srgbClr val="FF0000"/>
                </a:solidFill>
              </a:rPr>
              <a:t>A</a:t>
            </a:r>
            <a:r>
              <a:rPr kumimoji="1" lang="zh-CN" altLang="en-US" dirty="0">
                <a:solidFill>
                  <a:srgbClr val="FF0000"/>
                </a:solidFill>
              </a:rPr>
              <a:t>优于策略</a:t>
            </a:r>
            <a:r>
              <a:rPr kumimoji="1" lang="en-US" altLang="zh-CN" dirty="0">
                <a:solidFill>
                  <a:srgbClr val="FF0000"/>
                </a:solidFill>
              </a:rPr>
              <a:t>B</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250E5A2E-2BD8-F14C-B226-48CD9DE38B87}"/>
              </a:ext>
            </a:extLst>
          </p:cNvPr>
          <p:cNvSpPr txBox="1"/>
          <p:nvPr/>
        </p:nvSpPr>
        <p:spPr>
          <a:xfrm>
            <a:off x="677334" y="5501945"/>
            <a:ext cx="9187130" cy="646331"/>
          </a:xfrm>
          <a:prstGeom prst="rect">
            <a:avLst/>
          </a:prstGeom>
          <a:noFill/>
        </p:spPr>
        <p:txBody>
          <a:bodyPr wrap="none" rtlCol="0">
            <a:spAutoFit/>
          </a:bodyPr>
          <a:lstStyle/>
          <a:p>
            <a:r>
              <a:rPr kumimoji="1" lang="zh-CN" altLang="en-US" dirty="0"/>
              <a:t>有些时候两个策略是无法比较的，但总的来说</a:t>
            </a:r>
            <a:r>
              <a:rPr kumimoji="1" lang="zh-CN" altLang="en-US" dirty="0">
                <a:solidFill>
                  <a:srgbClr val="FF0000"/>
                </a:solidFill>
              </a:rPr>
              <a:t>至少总有一个策略全面优于其他所有策略，</a:t>
            </a:r>
            <a:endParaRPr kumimoji="1" lang="en-US" altLang="zh-CN" dirty="0">
              <a:solidFill>
                <a:srgbClr val="FF0000"/>
              </a:solidFill>
            </a:endParaRPr>
          </a:p>
          <a:p>
            <a:r>
              <a:rPr kumimoji="1" lang="zh-CN" altLang="en-US" dirty="0">
                <a:solidFill>
                  <a:srgbClr val="FF0000"/>
                </a:solidFill>
              </a:rPr>
              <a:t>该策略就被称为最优策略，而且最优策略不一定是唯一的，可能有多个</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D76F4D8A-BACF-594C-B460-285580005C0F}"/>
                  </a:ext>
                </a:extLst>
              </p:cNvPr>
              <p:cNvSpPr txBox="1"/>
              <p:nvPr/>
            </p:nvSpPr>
            <p:spPr>
              <a:xfrm>
                <a:off x="677334" y="6148276"/>
                <a:ext cx="6610912" cy="677108"/>
              </a:xfrm>
              <a:prstGeom prst="rect">
                <a:avLst/>
              </a:prstGeom>
              <a:noFill/>
            </p:spPr>
            <p:txBody>
              <a:bodyPr wrap="none" rtlCol="0">
                <a:spAutoFit/>
              </a:bodyPr>
              <a:lstStyle/>
              <a:p>
                <a:r>
                  <a:rPr kumimoji="1" lang="zh-CN" altLang="en-US" sz="2000" dirty="0"/>
                  <a:t>我们把最优策略</a:t>
                </a:r>
                <a14:m>
                  <m:oMath xmlns:m="http://schemas.openxmlformats.org/officeDocument/2006/math">
                    <m:r>
                      <a:rPr kumimoji="1" lang="zh-CN" altLang="en-US" sz="2000" i="1">
                        <a:latin typeface="Cambria Math" panose="02040503050406030204" pitchFamily="18" charset="0"/>
                      </a:rPr>
                      <m:t>𝜋</m:t>
                    </m:r>
                  </m:oMath>
                </a14:m>
                <a:r>
                  <a:rPr kumimoji="1" lang="zh-CN" altLang="en-US" sz="2000" dirty="0"/>
                  <a:t>称为</a:t>
                </a:r>
                <a14:m>
                  <m:oMath xmlns:m="http://schemas.openxmlformats.org/officeDocument/2006/math">
                    <m:r>
                      <a:rPr kumimoji="1" lang="zh-CN" altLang="en-US" sz="2000" i="1">
                        <a:solidFill>
                          <a:srgbClr val="FF0000"/>
                        </a:solidFill>
                        <a:latin typeface="Cambria Math" panose="02040503050406030204" pitchFamily="18" charset="0"/>
                      </a:rPr>
                      <m:t>𝜋</m:t>
                    </m:r>
                  </m:oMath>
                </a14:m>
                <a:r>
                  <a:rPr kumimoji="1" lang="zh-CN" altLang="en-US" sz="2000" dirty="0">
                    <a:solidFill>
                      <a:srgbClr val="FF0000"/>
                    </a:solidFill>
                  </a:rPr>
                  <a:t>*</a:t>
                </a:r>
                <a:r>
                  <a:rPr kumimoji="1" lang="zh-CN" altLang="en-US" sz="2000" dirty="0"/>
                  <a:t>，</a:t>
                </a:r>
                <a:r>
                  <a:rPr kumimoji="1" lang="zh-CN" altLang="en-US" sz="2000" dirty="0">
                    <a:solidFill>
                      <a:srgbClr val="FF0000"/>
                    </a:solidFill>
                  </a:rPr>
                  <a:t> </a:t>
                </a:r>
                <a:r>
                  <a:rPr kumimoji="1" lang="zh-CN" altLang="en-US" sz="2000" dirty="0"/>
                  <a:t>它对应的状态值函数也变为 </a:t>
                </a:r>
                <a:r>
                  <a:rPr kumimoji="1" lang="en-US" altLang="zh-CN" sz="2000" dirty="0">
                    <a:solidFill>
                      <a:srgbClr val="FF0000"/>
                    </a:solidFill>
                  </a:rPr>
                  <a:t>v</a:t>
                </a:r>
                <a:r>
                  <a:rPr kumimoji="1" lang="zh-CN" altLang="en-US" sz="2000" dirty="0">
                    <a:solidFill>
                      <a:srgbClr val="FF0000"/>
                    </a:solidFill>
                  </a:rPr>
                  <a:t>*</a:t>
                </a:r>
                <a:endParaRPr kumimoji="1" lang="zh-CN" altLang="en-US" sz="2000" dirty="0"/>
              </a:p>
              <a:p>
                <a:endParaRPr kumimoji="1" lang="zh-CN" altLang="en-US" dirty="0"/>
              </a:p>
            </p:txBody>
          </p:sp>
        </mc:Choice>
        <mc:Fallback>
          <p:sp>
            <p:nvSpPr>
              <p:cNvPr id="7" name="文本框 6">
                <a:extLst>
                  <a:ext uri="{FF2B5EF4-FFF2-40B4-BE49-F238E27FC236}">
                    <a16:creationId xmlns:a16="http://schemas.microsoft.com/office/drawing/2014/main" id="{D76F4D8A-BACF-594C-B460-285580005C0F}"/>
                  </a:ext>
                </a:extLst>
              </p:cNvPr>
              <p:cNvSpPr txBox="1">
                <a:spLocks noRot="1" noChangeAspect="1" noMove="1" noResize="1" noEditPoints="1" noAdjustHandles="1" noChangeArrowheads="1" noChangeShapeType="1" noTextEdit="1"/>
              </p:cNvSpPr>
              <p:nvPr/>
            </p:nvSpPr>
            <p:spPr>
              <a:xfrm>
                <a:off x="677334" y="6148276"/>
                <a:ext cx="6610912" cy="677108"/>
              </a:xfrm>
              <a:prstGeom prst="rect">
                <a:avLst/>
              </a:prstGeom>
              <a:blipFill>
                <a:blip r:embed="rId4"/>
                <a:stretch>
                  <a:fillRect l="-766" t="-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5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6EF9F-0EF2-594A-AB3E-F46E2205F5D4}"/>
              </a:ext>
            </a:extLst>
          </p:cNvPr>
          <p:cNvSpPr>
            <a:spLocks noGrp="1"/>
          </p:cNvSpPr>
          <p:nvPr>
            <p:ph type="title"/>
          </p:nvPr>
        </p:nvSpPr>
        <p:spPr>
          <a:xfrm>
            <a:off x="677334" y="0"/>
            <a:ext cx="8596668" cy="1320800"/>
          </a:xfrm>
        </p:spPr>
        <p:txBody>
          <a:bodyPr/>
          <a:lstStyle/>
          <a:p>
            <a:r>
              <a:rPr kumimoji="1" lang="zh-CN" altLang="en-US" dirty="0">
                <a:solidFill>
                  <a:schemeClr val="tx1"/>
                </a:solidFill>
              </a:rPr>
              <a:t>动作值函数</a:t>
            </a:r>
            <a:r>
              <a:rPr kumimoji="1" lang="en-US" altLang="zh-CN" dirty="0">
                <a:solidFill>
                  <a:schemeClr val="tx1"/>
                </a:solidFill>
              </a:rPr>
              <a:t>q</a:t>
            </a:r>
            <a:r>
              <a:rPr kumimoji="1" lang="zh-CN" altLang="en-US" dirty="0">
                <a:solidFill>
                  <a:schemeClr val="tx1"/>
                </a:solidFill>
              </a:rPr>
              <a:t>（</a:t>
            </a:r>
            <a:r>
              <a:rPr kumimoji="1" lang="en-US" altLang="zh-CN" dirty="0">
                <a:solidFill>
                  <a:schemeClr val="tx1"/>
                </a:solidFill>
              </a:rPr>
              <a:t>action-value</a:t>
            </a:r>
            <a:r>
              <a:rPr kumimoji="1" lang="zh-CN" altLang="en-US" dirty="0">
                <a:solidFill>
                  <a:schemeClr val="tx1"/>
                </a:solidFill>
              </a:rPr>
              <a:t> </a:t>
            </a:r>
            <a:r>
              <a:rPr kumimoji="1" lang="en-US" altLang="zh-CN" dirty="0">
                <a:solidFill>
                  <a:schemeClr val="tx1"/>
                </a:solidFill>
              </a:rPr>
              <a:t>function</a:t>
            </a:r>
            <a:r>
              <a:rPr kumimoji="1" lang="zh-CN" altLang="en-US" dirty="0">
                <a:solidFill>
                  <a:schemeClr val="tx1"/>
                </a:solidFill>
              </a:rPr>
              <a:t>）</a:t>
            </a:r>
            <a:endParaRPr kumimoji="1" lang="zh-CN" altLang="en-US" dirty="0"/>
          </a:p>
        </p:txBody>
      </p:sp>
      <p:pic>
        <p:nvPicPr>
          <p:cNvPr id="4" name="图片 3">
            <a:extLst>
              <a:ext uri="{FF2B5EF4-FFF2-40B4-BE49-F238E27FC236}">
                <a16:creationId xmlns:a16="http://schemas.microsoft.com/office/drawing/2014/main" id="{068AC901-2907-9A46-8115-FA952503FD0B}"/>
              </a:ext>
            </a:extLst>
          </p:cNvPr>
          <p:cNvPicPr>
            <a:picLocks noChangeAspect="1"/>
          </p:cNvPicPr>
          <p:nvPr/>
        </p:nvPicPr>
        <p:blipFill>
          <a:blip r:embed="rId2"/>
          <a:stretch>
            <a:fillRect/>
          </a:stretch>
        </p:blipFill>
        <p:spPr>
          <a:xfrm>
            <a:off x="361950" y="660400"/>
            <a:ext cx="10172700" cy="1892300"/>
          </a:xfrm>
          <a:prstGeom prst="rect">
            <a:avLst/>
          </a:prstGeom>
        </p:spPr>
      </p:pic>
      <p:pic>
        <p:nvPicPr>
          <p:cNvPr id="5" name="图片 4">
            <a:extLst>
              <a:ext uri="{FF2B5EF4-FFF2-40B4-BE49-F238E27FC236}">
                <a16:creationId xmlns:a16="http://schemas.microsoft.com/office/drawing/2014/main" id="{229E5291-2014-3746-A194-29DB8DEFC65D}"/>
              </a:ext>
            </a:extLst>
          </p:cNvPr>
          <p:cNvPicPr>
            <a:picLocks noChangeAspect="1"/>
          </p:cNvPicPr>
          <p:nvPr/>
        </p:nvPicPr>
        <p:blipFill>
          <a:blip r:embed="rId3"/>
          <a:stretch>
            <a:fillRect/>
          </a:stretch>
        </p:blipFill>
        <p:spPr>
          <a:xfrm>
            <a:off x="234950" y="2730500"/>
            <a:ext cx="3956050" cy="3711540"/>
          </a:xfrm>
          <a:prstGeom prst="rect">
            <a:avLst/>
          </a:prstGeom>
        </p:spPr>
      </p:pic>
      <p:sp>
        <p:nvSpPr>
          <p:cNvPr id="6" name="文本框 5">
            <a:extLst>
              <a:ext uri="{FF2B5EF4-FFF2-40B4-BE49-F238E27FC236}">
                <a16:creationId xmlns:a16="http://schemas.microsoft.com/office/drawing/2014/main" id="{067F8BC6-A473-2048-8012-8E4263FB7BFB}"/>
              </a:ext>
            </a:extLst>
          </p:cNvPr>
          <p:cNvSpPr txBox="1"/>
          <p:nvPr/>
        </p:nvSpPr>
        <p:spPr>
          <a:xfrm>
            <a:off x="4673600" y="2183368"/>
            <a:ext cx="3647152" cy="369332"/>
          </a:xfrm>
          <a:prstGeom prst="rect">
            <a:avLst/>
          </a:prstGeom>
          <a:noFill/>
        </p:spPr>
        <p:txBody>
          <a:bodyPr wrap="none" rtlCol="0">
            <a:spAutoFit/>
          </a:bodyPr>
          <a:lstStyle/>
          <a:p>
            <a:r>
              <a:rPr kumimoji="1" lang="zh-CN" altLang="en-US" dirty="0">
                <a:solidFill>
                  <a:srgbClr val="FF0000"/>
                </a:solidFill>
              </a:rPr>
              <a:t>同样动作值函数也和当前策略绑定</a:t>
            </a:r>
          </a:p>
        </p:txBody>
      </p:sp>
      <p:pic>
        <p:nvPicPr>
          <p:cNvPr id="7" name="图片 6">
            <a:extLst>
              <a:ext uri="{FF2B5EF4-FFF2-40B4-BE49-F238E27FC236}">
                <a16:creationId xmlns:a16="http://schemas.microsoft.com/office/drawing/2014/main" id="{7682F601-F2B3-2C44-A9D7-F3DFE7351E2F}"/>
              </a:ext>
            </a:extLst>
          </p:cNvPr>
          <p:cNvPicPr>
            <a:picLocks noChangeAspect="1"/>
          </p:cNvPicPr>
          <p:nvPr/>
        </p:nvPicPr>
        <p:blipFill>
          <a:blip r:embed="rId4"/>
          <a:stretch>
            <a:fillRect/>
          </a:stretch>
        </p:blipFill>
        <p:spPr>
          <a:xfrm>
            <a:off x="4191000" y="2924140"/>
            <a:ext cx="7417050" cy="3517900"/>
          </a:xfrm>
          <a:prstGeom prst="rect">
            <a:avLst/>
          </a:prstGeom>
        </p:spPr>
      </p:pic>
    </p:spTree>
    <p:extLst>
      <p:ext uri="{BB962C8B-B14F-4D97-AF65-F5344CB8AC3E}">
        <p14:creationId xmlns:p14="http://schemas.microsoft.com/office/powerpoint/2010/main" val="823712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93584-A7A4-E046-B278-BDDD7983E81A}"/>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最优策略</a:t>
            </a:r>
          </a:p>
        </p:txBody>
      </p:sp>
      <p:sp>
        <p:nvSpPr>
          <p:cNvPr id="3" name="内容占位符 2">
            <a:extLst>
              <a:ext uri="{FF2B5EF4-FFF2-40B4-BE49-F238E27FC236}">
                <a16:creationId xmlns:a16="http://schemas.microsoft.com/office/drawing/2014/main" id="{A23CD7EA-B345-854F-88DF-5D6C482A478B}"/>
              </a:ext>
            </a:extLst>
          </p:cNvPr>
          <p:cNvSpPr>
            <a:spLocks noGrp="1"/>
          </p:cNvSpPr>
          <p:nvPr>
            <p:ph idx="1"/>
          </p:nvPr>
        </p:nvSpPr>
        <p:spPr>
          <a:xfrm>
            <a:off x="575734" y="992189"/>
            <a:ext cx="8596668" cy="608011"/>
          </a:xfrm>
        </p:spPr>
        <p:txBody>
          <a:bodyPr/>
          <a:lstStyle/>
          <a:p>
            <a:r>
              <a:rPr kumimoji="1" lang="zh-CN" altLang="en-US" dirty="0"/>
              <a:t>假设我们已经知道了最优的动作值函数</a:t>
            </a:r>
            <a:r>
              <a:rPr kumimoji="1" lang="en-US" altLang="zh-CN" dirty="0"/>
              <a:t>q</a:t>
            </a:r>
            <a:r>
              <a:rPr kumimoji="1" lang="zh-CN" altLang="en-US" dirty="0"/>
              <a:t>*，如何获取对应的最优策略呢？</a:t>
            </a:r>
          </a:p>
        </p:txBody>
      </p:sp>
      <p:pic>
        <p:nvPicPr>
          <p:cNvPr id="4" name="图片 3">
            <a:extLst>
              <a:ext uri="{FF2B5EF4-FFF2-40B4-BE49-F238E27FC236}">
                <a16:creationId xmlns:a16="http://schemas.microsoft.com/office/drawing/2014/main" id="{2A109C8C-94A9-9F4A-93F4-0769AD680BFF}"/>
              </a:ext>
            </a:extLst>
          </p:cNvPr>
          <p:cNvPicPr>
            <a:picLocks noChangeAspect="1"/>
          </p:cNvPicPr>
          <p:nvPr/>
        </p:nvPicPr>
        <p:blipFill>
          <a:blip r:embed="rId2"/>
          <a:stretch>
            <a:fillRect/>
          </a:stretch>
        </p:blipFill>
        <p:spPr>
          <a:xfrm>
            <a:off x="569310" y="2097088"/>
            <a:ext cx="4406358" cy="4348161"/>
          </a:xfrm>
          <a:prstGeom prst="rect">
            <a:avLst/>
          </a:prstGeom>
        </p:spPr>
      </p:pic>
      <p:sp>
        <p:nvSpPr>
          <p:cNvPr id="5" name="文本框 4">
            <a:extLst>
              <a:ext uri="{FF2B5EF4-FFF2-40B4-BE49-F238E27FC236}">
                <a16:creationId xmlns:a16="http://schemas.microsoft.com/office/drawing/2014/main" id="{1098DE04-937C-1640-8921-3AFCBA04EAF8}"/>
              </a:ext>
            </a:extLst>
          </p:cNvPr>
          <p:cNvSpPr txBox="1"/>
          <p:nvPr/>
        </p:nvSpPr>
        <p:spPr>
          <a:xfrm>
            <a:off x="474134" y="1450757"/>
            <a:ext cx="4165600" cy="646331"/>
          </a:xfrm>
          <a:prstGeom prst="rect">
            <a:avLst/>
          </a:prstGeom>
          <a:noFill/>
        </p:spPr>
        <p:txBody>
          <a:bodyPr wrap="square" rtlCol="0">
            <a:spAutoFit/>
          </a:bodyPr>
          <a:lstStyle/>
          <a:p>
            <a:r>
              <a:rPr kumimoji="1" lang="zh-CN" altLang="en-US" dirty="0"/>
              <a:t>每次只要选择本状态下，</a:t>
            </a:r>
            <a:r>
              <a:rPr kumimoji="1" lang="zh-CN" altLang="en-US" dirty="0">
                <a:solidFill>
                  <a:srgbClr val="FF0000"/>
                </a:solidFill>
              </a:rPr>
              <a:t>最大</a:t>
            </a:r>
            <a:r>
              <a:rPr kumimoji="1" lang="zh-CN" altLang="en-US" dirty="0"/>
              <a:t>的动作值函数对应的动作就行了</a:t>
            </a:r>
          </a:p>
        </p:txBody>
      </p:sp>
      <p:pic>
        <p:nvPicPr>
          <p:cNvPr id="6" name="图片 5">
            <a:extLst>
              <a:ext uri="{FF2B5EF4-FFF2-40B4-BE49-F238E27FC236}">
                <a16:creationId xmlns:a16="http://schemas.microsoft.com/office/drawing/2014/main" id="{E00DFC9D-233E-FA4B-B503-53D52B6966EF}"/>
              </a:ext>
            </a:extLst>
          </p:cNvPr>
          <p:cNvPicPr>
            <a:picLocks noChangeAspect="1"/>
          </p:cNvPicPr>
          <p:nvPr/>
        </p:nvPicPr>
        <p:blipFill>
          <a:blip r:embed="rId3"/>
          <a:stretch>
            <a:fillRect/>
          </a:stretch>
        </p:blipFill>
        <p:spPr>
          <a:xfrm>
            <a:off x="5806488" y="2097087"/>
            <a:ext cx="4480512" cy="4365205"/>
          </a:xfrm>
          <a:prstGeom prst="rect">
            <a:avLst/>
          </a:prstGeom>
        </p:spPr>
      </p:pic>
      <p:cxnSp>
        <p:nvCxnSpPr>
          <p:cNvPr id="8" name="直线箭头连接符 7">
            <a:extLst>
              <a:ext uri="{FF2B5EF4-FFF2-40B4-BE49-F238E27FC236}">
                <a16:creationId xmlns:a16="http://schemas.microsoft.com/office/drawing/2014/main" id="{5A7AD55C-51E8-404C-BE4A-7EB71D5932B0}"/>
              </a:ext>
            </a:extLst>
          </p:cNvPr>
          <p:cNvCxnSpPr>
            <a:cxnSpLocks/>
          </p:cNvCxnSpPr>
          <p:nvPr/>
        </p:nvCxnSpPr>
        <p:spPr>
          <a:xfrm>
            <a:off x="5151822" y="4271168"/>
            <a:ext cx="448878" cy="852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3BBA1D4-0BD5-2C4E-8EF5-58745E62EC2E}"/>
              </a:ext>
            </a:extLst>
          </p:cNvPr>
          <p:cNvSpPr txBox="1"/>
          <p:nvPr/>
        </p:nvSpPr>
        <p:spPr>
          <a:xfrm>
            <a:off x="5806488" y="1424563"/>
            <a:ext cx="4830815" cy="646331"/>
          </a:xfrm>
          <a:prstGeom prst="rect">
            <a:avLst/>
          </a:prstGeom>
          <a:noFill/>
        </p:spPr>
        <p:txBody>
          <a:bodyPr wrap="square" rtlCol="0">
            <a:spAutoFit/>
          </a:bodyPr>
          <a:lstStyle/>
          <a:p>
            <a:r>
              <a:rPr kumimoji="1" lang="zh-CN" altLang="en-US" dirty="0"/>
              <a:t>而左边中间的状态由于三个都是</a:t>
            </a:r>
            <a:r>
              <a:rPr kumimoji="1" lang="en-US" altLang="zh-CN" dirty="0"/>
              <a:t>1</a:t>
            </a:r>
            <a:r>
              <a:rPr kumimoji="1" lang="zh-CN" altLang="en-US" dirty="0"/>
              <a:t>所以任意选择即可，这样其实就能得到</a:t>
            </a:r>
            <a:r>
              <a:rPr kumimoji="1" lang="en-US" altLang="zh-CN" dirty="0"/>
              <a:t>3</a:t>
            </a:r>
            <a:r>
              <a:rPr kumimoji="1" lang="zh-CN" altLang="en-US" dirty="0"/>
              <a:t>个最优的策略</a:t>
            </a:r>
          </a:p>
        </p:txBody>
      </p:sp>
    </p:spTree>
    <p:extLst>
      <p:ext uri="{BB962C8B-B14F-4D97-AF65-F5344CB8AC3E}">
        <p14:creationId xmlns:p14="http://schemas.microsoft.com/office/powerpoint/2010/main" val="2156335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DD75D-B2A8-744C-AB64-AF30C7D12C66}"/>
              </a:ext>
            </a:extLst>
          </p:cNvPr>
          <p:cNvSpPr>
            <a:spLocks noGrp="1"/>
          </p:cNvSpPr>
          <p:nvPr>
            <p:ph type="title"/>
          </p:nvPr>
        </p:nvSpPr>
        <p:spPr>
          <a:xfrm>
            <a:off x="677334" y="190500"/>
            <a:ext cx="8596668" cy="1320800"/>
          </a:xfrm>
        </p:spPr>
        <p:txBody>
          <a:bodyPr/>
          <a:lstStyle/>
          <a:p>
            <a:r>
              <a:rPr kumimoji="1" lang="zh-CN" altLang="en-US" dirty="0">
                <a:solidFill>
                  <a:schemeClr val="tx1"/>
                </a:solidFill>
              </a:rPr>
              <a:t>贝尔曼方程</a:t>
            </a:r>
            <a:r>
              <a:rPr kumimoji="1" lang="en-US" altLang="zh-CN" dirty="0">
                <a:solidFill>
                  <a:schemeClr val="tx1"/>
                </a:solidFill>
              </a:rPr>
              <a:t>2</a:t>
            </a:r>
            <a:r>
              <a:rPr kumimoji="1" lang="zh-CN" altLang="en-US" dirty="0">
                <a:solidFill>
                  <a:schemeClr val="tx1"/>
                </a:solidFill>
              </a:rPr>
              <a:t> 贝尔曼最优性方程</a:t>
            </a:r>
          </a:p>
        </p:txBody>
      </p:sp>
      <p:sp>
        <p:nvSpPr>
          <p:cNvPr id="4" name="文本框 3">
            <a:extLst>
              <a:ext uri="{FF2B5EF4-FFF2-40B4-BE49-F238E27FC236}">
                <a16:creationId xmlns:a16="http://schemas.microsoft.com/office/drawing/2014/main" id="{6C85CB82-9A9E-FB41-9187-B3942E053835}"/>
              </a:ext>
            </a:extLst>
          </p:cNvPr>
          <p:cNvSpPr txBox="1"/>
          <p:nvPr/>
        </p:nvSpPr>
        <p:spPr>
          <a:xfrm>
            <a:off x="0" y="1199208"/>
            <a:ext cx="2339102" cy="461665"/>
          </a:xfrm>
          <a:prstGeom prst="rect">
            <a:avLst/>
          </a:prstGeom>
          <a:noFill/>
        </p:spPr>
        <p:txBody>
          <a:bodyPr wrap="none" rtlCol="0">
            <a:spAutoFit/>
          </a:bodyPr>
          <a:lstStyle/>
          <a:p>
            <a:r>
              <a:rPr kumimoji="1" lang="zh-CN" altLang="en-US" sz="2400" dirty="0"/>
              <a:t>贝尔曼预期方程</a:t>
            </a:r>
          </a:p>
        </p:txBody>
      </p:sp>
      <p:pic>
        <p:nvPicPr>
          <p:cNvPr id="5" name="图片 4">
            <a:extLst>
              <a:ext uri="{FF2B5EF4-FFF2-40B4-BE49-F238E27FC236}">
                <a16:creationId xmlns:a16="http://schemas.microsoft.com/office/drawing/2014/main" id="{B08F8BAB-DACA-374C-BC1E-29F779099453}"/>
              </a:ext>
            </a:extLst>
          </p:cNvPr>
          <p:cNvPicPr>
            <a:picLocks noChangeAspect="1"/>
          </p:cNvPicPr>
          <p:nvPr/>
        </p:nvPicPr>
        <p:blipFill>
          <a:blip r:embed="rId2"/>
          <a:stretch>
            <a:fillRect/>
          </a:stretch>
        </p:blipFill>
        <p:spPr>
          <a:xfrm>
            <a:off x="0" y="1625779"/>
            <a:ext cx="6223000" cy="698500"/>
          </a:xfrm>
          <a:prstGeom prst="rect">
            <a:avLst/>
          </a:prstGeom>
        </p:spPr>
      </p:pic>
      <p:pic>
        <p:nvPicPr>
          <p:cNvPr id="6" name="图片 5">
            <a:extLst>
              <a:ext uri="{FF2B5EF4-FFF2-40B4-BE49-F238E27FC236}">
                <a16:creationId xmlns:a16="http://schemas.microsoft.com/office/drawing/2014/main" id="{CD66E8E8-DB6A-DF48-A635-13BBEC7A149A}"/>
              </a:ext>
            </a:extLst>
          </p:cNvPr>
          <p:cNvPicPr>
            <a:picLocks noChangeAspect="1"/>
          </p:cNvPicPr>
          <p:nvPr/>
        </p:nvPicPr>
        <p:blipFill>
          <a:blip r:embed="rId3"/>
          <a:stretch>
            <a:fillRect/>
          </a:stretch>
        </p:blipFill>
        <p:spPr>
          <a:xfrm>
            <a:off x="0" y="2268498"/>
            <a:ext cx="11760200" cy="406400"/>
          </a:xfrm>
          <a:prstGeom prst="rect">
            <a:avLst/>
          </a:prstGeom>
        </p:spPr>
      </p:pic>
      <p:sp>
        <p:nvSpPr>
          <p:cNvPr id="7" name="文本框 6">
            <a:extLst>
              <a:ext uri="{FF2B5EF4-FFF2-40B4-BE49-F238E27FC236}">
                <a16:creationId xmlns:a16="http://schemas.microsoft.com/office/drawing/2014/main" id="{411A5BD6-8182-894B-AC68-878FDAC321E0}"/>
              </a:ext>
            </a:extLst>
          </p:cNvPr>
          <p:cNvSpPr txBox="1"/>
          <p:nvPr/>
        </p:nvSpPr>
        <p:spPr>
          <a:xfrm>
            <a:off x="0" y="4506099"/>
            <a:ext cx="2646878" cy="461665"/>
          </a:xfrm>
          <a:prstGeom prst="rect">
            <a:avLst/>
          </a:prstGeom>
          <a:noFill/>
        </p:spPr>
        <p:txBody>
          <a:bodyPr wrap="none" rtlCol="0">
            <a:spAutoFit/>
          </a:bodyPr>
          <a:lstStyle/>
          <a:p>
            <a:r>
              <a:rPr kumimoji="1" lang="zh-CN" altLang="en-US" sz="2400" dirty="0"/>
              <a:t>贝尔曼最优性方程</a:t>
            </a:r>
          </a:p>
        </p:txBody>
      </p:sp>
      <p:pic>
        <p:nvPicPr>
          <p:cNvPr id="8" name="图片 7">
            <a:extLst>
              <a:ext uri="{FF2B5EF4-FFF2-40B4-BE49-F238E27FC236}">
                <a16:creationId xmlns:a16="http://schemas.microsoft.com/office/drawing/2014/main" id="{43B2E65C-D164-1247-84EA-0AD9311F5B32}"/>
              </a:ext>
            </a:extLst>
          </p:cNvPr>
          <p:cNvPicPr>
            <a:picLocks noChangeAspect="1"/>
          </p:cNvPicPr>
          <p:nvPr/>
        </p:nvPicPr>
        <p:blipFill>
          <a:blip r:embed="rId4"/>
          <a:stretch>
            <a:fillRect/>
          </a:stretch>
        </p:blipFill>
        <p:spPr>
          <a:xfrm>
            <a:off x="0" y="4890532"/>
            <a:ext cx="9994900" cy="431800"/>
          </a:xfrm>
          <a:prstGeom prst="rect">
            <a:avLst/>
          </a:prstGeom>
        </p:spPr>
      </p:pic>
      <p:pic>
        <p:nvPicPr>
          <p:cNvPr id="9" name="图片 8">
            <a:extLst>
              <a:ext uri="{FF2B5EF4-FFF2-40B4-BE49-F238E27FC236}">
                <a16:creationId xmlns:a16="http://schemas.microsoft.com/office/drawing/2014/main" id="{A49FE7C9-EA44-D843-80C0-E07E7DD59708}"/>
              </a:ext>
            </a:extLst>
          </p:cNvPr>
          <p:cNvPicPr>
            <a:picLocks noChangeAspect="1"/>
          </p:cNvPicPr>
          <p:nvPr/>
        </p:nvPicPr>
        <p:blipFill>
          <a:blip r:embed="rId5"/>
          <a:stretch>
            <a:fillRect/>
          </a:stretch>
        </p:blipFill>
        <p:spPr>
          <a:xfrm>
            <a:off x="0" y="5322332"/>
            <a:ext cx="12192000" cy="381000"/>
          </a:xfrm>
          <a:prstGeom prst="rect">
            <a:avLst/>
          </a:prstGeom>
        </p:spPr>
      </p:pic>
    </p:spTree>
    <p:extLst>
      <p:ext uri="{BB962C8B-B14F-4D97-AF65-F5344CB8AC3E}">
        <p14:creationId xmlns:p14="http://schemas.microsoft.com/office/powerpoint/2010/main" val="285560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1B480-118D-8C41-A0DC-AB7F1A7F9660}"/>
              </a:ext>
            </a:extLst>
          </p:cNvPr>
          <p:cNvSpPr>
            <a:spLocks noGrp="1"/>
          </p:cNvSpPr>
          <p:nvPr>
            <p:ph type="title"/>
          </p:nvPr>
        </p:nvSpPr>
        <p:spPr>
          <a:xfrm>
            <a:off x="550334" y="0"/>
            <a:ext cx="8631766" cy="774700"/>
          </a:xfrm>
        </p:spPr>
        <p:txBody>
          <a:bodyPr/>
          <a:lstStyle/>
          <a:p>
            <a:r>
              <a:rPr kumimoji="1" lang="zh-CN" altLang="en-US" dirty="0">
                <a:solidFill>
                  <a:schemeClr val="tx1"/>
                </a:solidFill>
              </a:rPr>
              <a:t>贝尔曼方程的由来</a:t>
            </a:r>
          </a:p>
        </p:txBody>
      </p:sp>
      <p:sp>
        <p:nvSpPr>
          <p:cNvPr id="3" name="内容占位符 2">
            <a:extLst>
              <a:ext uri="{FF2B5EF4-FFF2-40B4-BE49-F238E27FC236}">
                <a16:creationId xmlns:a16="http://schemas.microsoft.com/office/drawing/2014/main" id="{CABF3089-199C-E146-9F77-F0732A753A3C}"/>
              </a:ext>
            </a:extLst>
          </p:cNvPr>
          <p:cNvSpPr>
            <a:spLocks noGrp="1"/>
          </p:cNvSpPr>
          <p:nvPr>
            <p:ph idx="1"/>
          </p:nvPr>
        </p:nvSpPr>
        <p:spPr>
          <a:xfrm>
            <a:off x="550334" y="774701"/>
            <a:ext cx="7133166" cy="508000"/>
          </a:xfrm>
        </p:spPr>
        <p:txBody>
          <a:bodyPr/>
          <a:lstStyle/>
          <a:p>
            <a:r>
              <a:rPr kumimoji="1" lang="zh-CN" altLang="en-US" dirty="0"/>
              <a:t>要得到</a:t>
            </a:r>
            <a:r>
              <a:rPr kumimoji="1" lang="en-US" altLang="zh-CN" dirty="0"/>
              <a:t>4</a:t>
            </a:r>
            <a:r>
              <a:rPr kumimoji="1" lang="zh-CN" altLang="en-US" dirty="0"/>
              <a:t>个贝尔曼方程，先得了解</a:t>
            </a:r>
            <a:r>
              <a:rPr kumimoji="1" lang="zh-CN" altLang="en-US" dirty="0">
                <a:solidFill>
                  <a:srgbClr val="FF0000"/>
                </a:solidFill>
              </a:rPr>
              <a:t>另外</a:t>
            </a:r>
            <a:r>
              <a:rPr kumimoji="1" lang="en-US" altLang="zh-CN" dirty="0">
                <a:solidFill>
                  <a:srgbClr val="FF0000"/>
                </a:solidFill>
              </a:rPr>
              <a:t>4</a:t>
            </a:r>
            <a:r>
              <a:rPr kumimoji="1" lang="zh-CN" altLang="en-US" dirty="0">
                <a:solidFill>
                  <a:srgbClr val="FF0000"/>
                </a:solidFill>
              </a:rPr>
              <a:t>个方程</a:t>
            </a:r>
          </a:p>
        </p:txBody>
      </p:sp>
      <p:pic>
        <p:nvPicPr>
          <p:cNvPr id="4" name="图片 3">
            <a:extLst>
              <a:ext uri="{FF2B5EF4-FFF2-40B4-BE49-F238E27FC236}">
                <a16:creationId xmlns:a16="http://schemas.microsoft.com/office/drawing/2014/main" id="{B34C6ED7-CD8C-8647-897B-E13197679EB2}"/>
              </a:ext>
            </a:extLst>
          </p:cNvPr>
          <p:cNvPicPr>
            <a:picLocks noChangeAspect="1"/>
          </p:cNvPicPr>
          <p:nvPr/>
        </p:nvPicPr>
        <p:blipFill>
          <a:blip r:embed="rId2"/>
          <a:stretch>
            <a:fillRect/>
          </a:stretch>
        </p:blipFill>
        <p:spPr>
          <a:xfrm>
            <a:off x="431800" y="1174750"/>
            <a:ext cx="5842000" cy="520700"/>
          </a:xfrm>
          <a:prstGeom prst="rect">
            <a:avLst/>
          </a:prstGeom>
        </p:spPr>
      </p:pic>
      <p:pic>
        <p:nvPicPr>
          <p:cNvPr id="5" name="图片 4">
            <a:extLst>
              <a:ext uri="{FF2B5EF4-FFF2-40B4-BE49-F238E27FC236}">
                <a16:creationId xmlns:a16="http://schemas.microsoft.com/office/drawing/2014/main" id="{9DC635BD-CB84-6843-93FA-D9367FDDD8CF}"/>
              </a:ext>
            </a:extLst>
          </p:cNvPr>
          <p:cNvPicPr>
            <a:picLocks noChangeAspect="1"/>
          </p:cNvPicPr>
          <p:nvPr/>
        </p:nvPicPr>
        <p:blipFill>
          <a:blip r:embed="rId3"/>
          <a:stretch>
            <a:fillRect/>
          </a:stretch>
        </p:blipFill>
        <p:spPr>
          <a:xfrm>
            <a:off x="328084" y="2279650"/>
            <a:ext cx="4406900" cy="520700"/>
          </a:xfrm>
          <a:prstGeom prst="rect">
            <a:avLst/>
          </a:prstGeom>
        </p:spPr>
      </p:pic>
      <p:pic>
        <p:nvPicPr>
          <p:cNvPr id="6" name="图片 5">
            <a:extLst>
              <a:ext uri="{FF2B5EF4-FFF2-40B4-BE49-F238E27FC236}">
                <a16:creationId xmlns:a16="http://schemas.microsoft.com/office/drawing/2014/main" id="{BBBECE4D-37FE-454A-B05A-65A46588ACD6}"/>
              </a:ext>
            </a:extLst>
          </p:cNvPr>
          <p:cNvPicPr>
            <a:picLocks noChangeAspect="1"/>
          </p:cNvPicPr>
          <p:nvPr/>
        </p:nvPicPr>
        <p:blipFill>
          <a:blip r:embed="rId4"/>
          <a:stretch>
            <a:fillRect/>
          </a:stretch>
        </p:blipFill>
        <p:spPr>
          <a:xfrm>
            <a:off x="453629" y="3270766"/>
            <a:ext cx="5715000" cy="444500"/>
          </a:xfrm>
          <a:prstGeom prst="rect">
            <a:avLst/>
          </a:prstGeom>
        </p:spPr>
      </p:pic>
      <p:pic>
        <p:nvPicPr>
          <p:cNvPr id="7" name="图片 6">
            <a:extLst>
              <a:ext uri="{FF2B5EF4-FFF2-40B4-BE49-F238E27FC236}">
                <a16:creationId xmlns:a16="http://schemas.microsoft.com/office/drawing/2014/main" id="{38F87B82-F514-FA47-BEC2-8067A3AD036B}"/>
              </a:ext>
            </a:extLst>
          </p:cNvPr>
          <p:cNvPicPr>
            <a:picLocks noChangeAspect="1"/>
          </p:cNvPicPr>
          <p:nvPr/>
        </p:nvPicPr>
        <p:blipFill>
          <a:blip r:embed="rId5"/>
          <a:stretch>
            <a:fillRect/>
          </a:stretch>
        </p:blipFill>
        <p:spPr>
          <a:xfrm>
            <a:off x="522817" y="4400035"/>
            <a:ext cx="3594100" cy="419100"/>
          </a:xfrm>
          <a:prstGeom prst="rect">
            <a:avLst/>
          </a:prstGeom>
        </p:spPr>
      </p:pic>
      <p:sp>
        <p:nvSpPr>
          <p:cNvPr id="8" name="文本框 7">
            <a:extLst>
              <a:ext uri="{FF2B5EF4-FFF2-40B4-BE49-F238E27FC236}">
                <a16:creationId xmlns:a16="http://schemas.microsoft.com/office/drawing/2014/main" id="{954D4C75-7946-CE42-9CCB-A8E20AAA28F3}"/>
              </a:ext>
            </a:extLst>
          </p:cNvPr>
          <p:cNvSpPr txBox="1"/>
          <p:nvPr/>
        </p:nvSpPr>
        <p:spPr>
          <a:xfrm>
            <a:off x="431800" y="2793485"/>
            <a:ext cx="7109639" cy="369332"/>
          </a:xfrm>
          <a:prstGeom prst="rect">
            <a:avLst/>
          </a:prstGeom>
          <a:noFill/>
        </p:spPr>
        <p:txBody>
          <a:bodyPr wrap="none" rtlCol="0">
            <a:spAutoFit/>
          </a:bodyPr>
          <a:lstStyle/>
          <a:p>
            <a:r>
              <a:rPr kumimoji="1" lang="zh-CN" altLang="en-US" dirty="0"/>
              <a:t>当前</a:t>
            </a:r>
            <a:r>
              <a:rPr kumimoji="1" lang="zh-CN" altLang="en-US" dirty="0">
                <a:solidFill>
                  <a:srgbClr val="FF0000"/>
                </a:solidFill>
              </a:rPr>
              <a:t>状态的期望奖励</a:t>
            </a:r>
            <a:r>
              <a:rPr kumimoji="1" lang="zh-CN" altLang="en-US" dirty="0"/>
              <a:t>就是由当前状态、策略下所有动作的</a:t>
            </a:r>
            <a:r>
              <a:rPr kumimoji="1" lang="zh-CN" altLang="en-US" dirty="0">
                <a:solidFill>
                  <a:srgbClr val="FF0000"/>
                </a:solidFill>
              </a:rPr>
              <a:t>期望奖励和</a:t>
            </a:r>
          </a:p>
        </p:txBody>
      </p:sp>
      <p:sp>
        <p:nvSpPr>
          <p:cNvPr id="11" name="文本框 10">
            <a:extLst>
              <a:ext uri="{FF2B5EF4-FFF2-40B4-BE49-F238E27FC236}">
                <a16:creationId xmlns:a16="http://schemas.microsoft.com/office/drawing/2014/main" id="{1E550DBC-A4CA-3E44-B6B5-DDD0F5AEDB23}"/>
              </a:ext>
            </a:extLst>
          </p:cNvPr>
          <p:cNvSpPr txBox="1"/>
          <p:nvPr/>
        </p:nvSpPr>
        <p:spPr>
          <a:xfrm>
            <a:off x="453629" y="1838067"/>
            <a:ext cx="7271542" cy="369332"/>
          </a:xfrm>
          <a:prstGeom prst="rect">
            <a:avLst/>
          </a:prstGeom>
          <a:noFill/>
        </p:spPr>
        <p:txBody>
          <a:bodyPr wrap="none" rtlCol="0">
            <a:spAutoFit/>
          </a:bodyPr>
          <a:lstStyle/>
          <a:p>
            <a:r>
              <a:rPr kumimoji="1" lang="zh-CN" altLang="en-US" dirty="0"/>
              <a:t>当前动作的期望奖励等于</a:t>
            </a:r>
            <a:r>
              <a:rPr kumimoji="1" lang="zh-CN" altLang="en-US" dirty="0">
                <a:solidFill>
                  <a:srgbClr val="FF0000"/>
                </a:solidFill>
              </a:rPr>
              <a:t>所有下一个状态</a:t>
            </a:r>
            <a:r>
              <a:rPr kumimoji="1" lang="zh-CN" altLang="en-US" dirty="0"/>
              <a:t>折扣回报加上当前奖励  的和</a:t>
            </a:r>
          </a:p>
        </p:txBody>
      </p:sp>
      <p:sp>
        <p:nvSpPr>
          <p:cNvPr id="12" name="文本框 11">
            <a:extLst>
              <a:ext uri="{FF2B5EF4-FFF2-40B4-BE49-F238E27FC236}">
                <a16:creationId xmlns:a16="http://schemas.microsoft.com/office/drawing/2014/main" id="{6452FE55-945D-F94B-ADF0-EDC4D7F33761}"/>
              </a:ext>
            </a:extLst>
          </p:cNvPr>
          <p:cNvSpPr txBox="1"/>
          <p:nvPr/>
        </p:nvSpPr>
        <p:spPr>
          <a:xfrm>
            <a:off x="453629" y="3748903"/>
            <a:ext cx="1569660" cy="369332"/>
          </a:xfrm>
          <a:prstGeom prst="rect">
            <a:avLst/>
          </a:prstGeom>
          <a:noFill/>
        </p:spPr>
        <p:txBody>
          <a:bodyPr wrap="none" rtlCol="0">
            <a:spAutoFit/>
          </a:bodyPr>
          <a:lstStyle/>
          <a:p>
            <a:r>
              <a:rPr kumimoji="1" lang="zh-CN" altLang="en-US" dirty="0"/>
              <a:t>看</a:t>
            </a:r>
            <a:r>
              <a:rPr kumimoji="1" lang="en-US" altLang="zh-CN" dirty="0"/>
              <a:t>21</a:t>
            </a:r>
            <a:r>
              <a:rPr kumimoji="1" lang="zh-CN" altLang="en-US" dirty="0"/>
              <a:t>左下的图</a:t>
            </a:r>
          </a:p>
        </p:txBody>
      </p:sp>
      <p:sp>
        <p:nvSpPr>
          <p:cNvPr id="13" name="文本框 12">
            <a:extLst>
              <a:ext uri="{FF2B5EF4-FFF2-40B4-BE49-F238E27FC236}">
                <a16:creationId xmlns:a16="http://schemas.microsoft.com/office/drawing/2014/main" id="{B5C22794-F083-134F-BAC6-4347346B3571}"/>
              </a:ext>
            </a:extLst>
          </p:cNvPr>
          <p:cNvSpPr txBox="1"/>
          <p:nvPr/>
        </p:nvSpPr>
        <p:spPr>
          <a:xfrm>
            <a:off x="453629" y="4916269"/>
            <a:ext cx="998991" cy="369332"/>
          </a:xfrm>
          <a:prstGeom prst="rect">
            <a:avLst/>
          </a:prstGeom>
          <a:noFill/>
        </p:spPr>
        <p:txBody>
          <a:bodyPr wrap="none" rtlCol="0">
            <a:spAutoFit/>
          </a:bodyPr>
          <a:lstStyle/>
          <a:p>
            <a:r>
              <a:rPr kumimoji="1" lang="zh-CN" altLang="en-US" dirty="0"/>
              <a:t>同方程</a:t>
            </a:r>
            <a:r>
              <a:rPr kumimoji="1" lang="en-US" altLang="zh-CN" dirty="0"/>
              <a:t>3</a:t>
            </a:r>
            <a:endParaRPr kumimoji="1" lang="zh-CN" altLang="en-US" dirty="0"/>
          </a:p>
        </p:txBody>
      </p:sp>
    </p:spTree>
    <p:extLst>
      <p:ext uri="{BB962C8B-B14F-4D97-AF65-F5344CB8AC3E}">
        <p14:creationId xmlns:p14="http://schemas.microsoft.com/office/powerpoint/2010/main" val="31499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C30E9-C72F-5E4B-8941-805C676D6B87}"/>
              </a:ext>
            </a:extLst>
          </p:cNvPr>
          <p:cNvPicPr>
            <a:picLocks noChangeAspect="1"/>
          </p:cNvPicPr>
          <p:nvPr/>
        </p:nvPicPr>
        <p:blipFill>
          <a:blip r:embed="rId2"/>
          <a:stretch>
            <a:fillRect/>
          </a:stretch>
        </p:blipFill>
        <p:spPr>
          <a:xfrm>
            <a:off x="177800" y="624067"/>
            <a:ext cx="6223000" cy="698500"/>
          </a:xfrm>
          <a:prstGeom prst="rect">
            <a:avLst/>
          </a:prstGeom>
        </p:spPr>
      </p:pic>
      <p:pic>
        <p:nvPicPr>
          <p:cNvPr id="5" name="图片 4">
            <a:extLst>
              <a:ext uri="{FF2B5EF4-FFF2-40B4-BE49-F238E27FC236}">
                <a16:creationId xmlns:a16="http://schemas.microsoft.com/office/drawing/2014/main" id="{B2113C5A-6A7A-344C-A8BE-ED5B78F0E1F4}"/>
              </a:ext>
            </a:extLst>
          </p:cNvPr>
          <p:cNvPicPr>
            <a:picLocks noChangeAspect="1"/>
          </p:cNvPicPr>
          <p:nvPr/>
        </p:nvPicPr>
        <p:blipFill>
          <a:blip r:embed="rId3"/>
          <a:stretch>
            <a:fillRect/>
          </a:stretch>
        </p:blipFill>
        <p:spPr>
          <a:xfrm>
            <a:off x="0" y="1384479"/>
            <a:ext cx="4406900" cy="520700"/>
          </a:xfrm>
          <a:prstGeom prst="rect">
            <a:avLst/>
          </a:prstGeom>
        </p:spPr>
      </p:pic>
      <p:pic>
        <p:nvPicPr>
          <p:cNvPr id="6" name="图片 5">
            <a:extLst>
              <a:ext uri="{FF2B5EF4-FFF2-40B4-BE49-F238E27FC236}">
                <a16:creationId xmlns:a16="http://schemas.microsoft.com/office/drawing/2014/main" id="{D06BAEF7-BF1F-E943-B2A0-DA3CF018837B}"/>
              </a:ext>
            </a:extLst>
          </p:cNvPr>
          <p:cNvPicPr>
            <a:picLocks noChangeAspect="1"/>
          </p:cNvPicPr>
          <p:nvPr/>
        </p:nvPicPr>
        <p:blipFill>
          <a:blip r:embed="rId4"/>
          <a:stretch>
            <a:fillRect/>
          </a:stretch>
        </p:blipFill>
        <p:spPr>
          <a:xfrm>
            <a:off x="2565400" y="2457629"/>
            <a:ext cx="5842000" cy="5207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654300" y="1508303"/>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3073400" y="2029002"/>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3073400" y="1905178"/>
            <a:ext cx="0" cy="698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1FE8005-D1C1-8F46-B966-E1D6E2ADD076}"/>
              </a:ext>
            </a:extLst>
          </p:cNvPr>
          <p:cNvPicPr>
            <a:picLocks noChangeAspect="1"/>
          </p:cNvPicPr>
          <p:nvPr/>
        </p:nvPicPr>
        <p:blipFill>
          <a:blip r:embed="rId5"/>
          <a:stretch>
            <a:fillRect/>
          </a:stretch>
        </p:blipFill>
        <p:spPr>
          <a:xfrm>
            <a:off x="92380" y="3389020"/>
            <a:ext cx="11760200" cy="406400"/>
          </a:xfrm>
          <a:prstGeom prst="rect">
            <a:avLst/>
          </a:prstGeom>
        </p:spPr>
      </p:pic>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值预期函数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561920"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值预期函数</a:t>
            </a:r>
          </a:p>
        </p:txBody>
      </p:sp>
      <p:pic>
        <p:nvPicPr>
          <p:cNvPr id="18" name="图片 17">
            <a:extLst>
              <a:ext uri="{FF2B5EF4-FFF2-40B4-BE49-F238E27FC236}">
                <a16:creationId xmlns:a16="http://schemas.microsoft.com/office/drawing/2014/main" id="{CEF85F36-D077-6E4C-8C1A-52BCDE994499}"/>
              </a:ext>
            </a:extLst>
          </p:cNvPr>
          <p:cNvPicPr>
            <a:picLocks noChangeAspect="1"/>
          </p:cNvPicPr>
          <p:nvPr/>
        </p:nvPicPr>
        <p:blipFill>
          <a:blip r:embed="rId4"/>
          <a:stretch>
            <a:fillRect/>
          </a:stretch>
        </p:blipFill>
        <p:spPr>
          <a:xfrm>
            <a:off x="0" y="3909720"/>
            <a:ext cx="5842000" cy="520700"/>
          </a:xfrm>
          <a:prstGeom prst="rect">
            <a:avLst/>
          </a:prstGeom>
        </p:spPr>
      </p:pic>
      <p:pic>
        <p:nvPicPr>
          <p:cNvPr id="19" name="图片 18">
            <a:extLst>
              <a:ext uri="{FF2B5EF4-FFF2-40B4-BE49-F238E27FC236}">
                <a16:creationId xmlns:a16="http://schemas.microsoft.com/office/drawing/2014/main" id="{CFD73155-46B6-DD4B-A110-66B21845BA80}"/>
              </a:ext>
            </a:extLst>
          </p:cNvPr>
          <p:cNvPicPr>
            <a:picLocks noChangeAspect="1"/>
          </p:cNvPicPr>
          <p:nvPr/>
        </p:nvPicPr>
        <p:blipFill>
          <a:blip r:embed="rId3"/>
          <a:stretch>
            <a:fillRect/>
          </a:stretch>
        </p:blipFill>
        <p:spPr>
          <a:xfrm>
            <a:off x="4000500" y="4781816"/>
            <a:ext cx="4406900" cy="520700"/>
          </a:xfrm>
          <a:prstGeom prst="rect">
            <a:avLst/>
          </a:prstGeom>
        </p:spPr>
      </p:pic>
      <p:sp>
        <p:nvSpPr>
          <p:cNvPr id="20" name="矩形 19">
            <a:extLst>
              <a:ext uri="{FF2B5EF4-FFF2-40B4-BE49-F238E27FC236}">
                <a16:creationId xmlns:a16="http://schemas.microsoft.com/office/drawing/2014/main" id="{CBE8706E-2181-DD4D-83CC-4FACD60C672C}"/>
              </a:ext>
            </a:extLst>
          </p:cNvPr>
          <p:cNvSpPr/>
          <p:nvPr/>
        </p:nvSpPr>
        <p:spPr>
          <a:xfrm>
            <a:off x="4241800" y="39986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83100" y="4504556"/>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3807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14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232954DF-27D7-C24F-9CC2-325A6835F04A}"/>
              </a:ext>
            </a:extLst>
          </p:cNvPr>
          <p:cNvPicPr>
            <a:picLocks noChangeAspect="1"/>
          </p:cNvPicPr>
          <p:nvPr/>
        </p:nvPicPr>
        <p:blipFill>
          <a:blip r:embed="rId2"/>
          <a:stretch>
            <a:fillRect/>
          </a:stretch>
        </p:blipFill>
        <p:spPr>
          <a:xfrm>
            <a:off x="0" y="3776370"/>
            <a:ext cx="5715000" cy="444500"/>
          </a:xfrm>
          <a:prstGeom prst="rect">
            <a:avLst/>
          </a:prstGeom>
        </p:spPr>
      </p:pic>
      <p:pic>
        <p:nvPicPr>
          <p:cNvPr id="25" name="图片 24">
            <a:extLst>
              <a:ext uri="{FF2B5EF4-FFF2-40B4-BE49-F238E27FC236}">
                <a16:creationId xmlns:a16="http://schemas.microsoft.com/office/drawing/2014/main" id="{D5BF783E-85D4-C14C-804C-1116918B7A94}"/>
              </a:ext>
            </a:extLst>
          </p:cNvPr>
          <p:cNvPicPr>
            <a:picLocks noChangeAspect="1"/>
          </p:cNvPicPr>
          <p:nvPr/>
        </p:nvPicPr>
        <p:blipFill>
          <a:blip r:embed="rId3"/>
          <a:stretch>
            <a:fillRect/>
          </a:stretch>
        </p:blipFill>
        <p:spPr>
          <a:xfrm>
            <a:off x="279400" y="1174929"/>
            <a:ext cx="3594100" cy="419100"/>
          </a:xfrm>
          <a:prstGeom prst="rect">
            <a:avLst/>
          </a:prstGeom>
        </p:spPr>
      </p:pic>
      <p:sp>
        <p:nvSpPr>
          <p:cNvPr id="7" name="矩形 6">
            <a:extLst>
              <a:ext uri="{FF2B5EF4-FFF2-40B4-BE49-F238E27FC236}">
                <a16:creationId xmlns:a16="http://schemas.microsoft.com/office/drawing/2014/main" id="{0F081A8F-C731-4D4B-A238-6855D3EB6817}"/>
              </a:ext>
            </a:extLst>
          </p:cNvPr>
          <p:cNvSpPr/>
          <p:nvPr/>
        </p:nvSpPr>
        <p:spPr>
          <a:xfrm>
            <a:off x="2212032" y="1196122"/>
            <a:ext cx="838200" cy="396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A00154B9-9CC4-5840-9396-8BA348DD34F7}"/>
              </a:ext>
            </a:extLst>
          </p:cNvPr>
          <p:cNvSpPr txBox="1"/>
          <p:nvPr/>
        </p:nvSpPr>
        <p:spPr>
          <a:xfrm>
            <a:off x="2593032" y="1723467"/>
            <a:ext cx="914400" cy="369332"/>
          </a:xfrm>
          <a:prstGeom prst="rect">
            <a:avLst/>
          </a:prstGeom>
          <a:noFill/>
        </p:spPr>
        <p:txBody>
          <a:bodyPr wrap="square" rtlCol="0">
            <a:spAutoFit/>
          </a:bodyPr>
          <a:lstStyle/>
          <a:p>
            <a:r>
              <a:rPr kumimoji="1" lang="zh-CN" altLang="en-US" dirty="0"/>
              <a:t>代入</a:t>
            </a:r>
          </a:p>
        </p:txBody>
      </p:sp>
      <p:cxnSp>
        <p:nvCxnSpPr>
          <p:cNvPr id="9" name="直线箭头连接符 8">
            <a:extLst>
              <a:ext uri="{FF2B5EF4-FFF2-40B4-BE49-F238E27FC236}">
                <a16:creationId xmlns:a16="http://schemas.microsoft.com/office/drawing/2014/main" id="{B046B488-4F4A-7A47-B221-F5716A57966E}"/>
              </a:ext>
            </a:extLst>
          </p:cNvPr>
          <p:cNvCxnSpPr>
            <a:cxnSpLocks/>
            <a:endCxn id="7" idx="2"/>
          </p:cNvCxnSpPr>
          <p:nvPr/>
        </p:nvCxnSpPr>
        <p:spPr>
          <a:xfrm flipV="1">
            <a:off x="2631132" y="1592997"/>
            <a:ext cx="0" cy="4998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9E351A5-65CE-2E4B-82B4-75A414003050}"/>
              </a:ext>
            </a:extLst>
          </p:cNvPr>
          <p:cNvCxnSpPr>
            <a:cxnSpLocks/>
          </p:cNvCxnSpPr>
          <p:nvPr/>
        </p:nvCxnSpPr>
        <p:spPr>
          <a:xfrm>
            <a:off x="177800" y="3037624"/>
            <a:ext cx="9677400" cy="0"/>
          </a:xfrm>
          <a:prstGeom prst="straightConnector1">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0ABDB1-D04A-C242-936D-42287B71278D}"/>
              </a:ext>
            </a:extLst>
          </p:cNvPr>
          <p:cNvSpPr txBox="1"/>
          <p:nvPr/>
        </p:nvSpPr>
        <p:spPr>
          <a:xfrm>
            <a:off x="177800" y="33791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状态</a:t>
            </a:r>
            <a:r>
              <a:rPr kumimoji="1" lang="zh-CN" altLang="en-US" dirty="0"/>
              <a:t>值最优性函数</a:t>
            </a:r>
          </a:p>
        </p:txBody>
      </p:sp>
      <p:sp>
        <p:nvSpPr>
          <p:cNvPr id="17" name="文本框 16">
            <a:extLst>
              <a:ext uri="{FF2B5EF4-FFF2-40B4-BE49-F238E27FC236}">
                <a16:creationId xmlns:a16="http://schemas.microsoft.com/office/drawing/2014/main" id="{F3604667-4568-024E-A0DC-366437D82FB1}"/>
              </a:ext>
            </a:extLst>
          </p:cNvPr>
          <p:cNvSpPr txBox="1"/>
          <p:nvPr/>
        </p:nvSpPr>
        <p:spPr>
          <a:xfrm>
            <a:off x="92380" y="3096920"/>
            <a:ext cx="2792752" cy="369332"/>
          </a:xfrm>
          <a:prstGeom prst="rect">
            <a:avLst/>
          </a:prstGeom>
          <a:noFill/>
        </p:spPr>
        <p:txBody>
          <a:bodyPr wrap="none" rtlCol="0">
            <a:spAutoFit/>
          </a:bodyPr>
          <a:lstStyle/>
          <a:p>
            <a:r>
              <a:rPr kumimoji="1" lang="zh-CN" altLang="en-US" dirty="0"/>
              <a:t>贝尔曼 </a:t>
            </a:r>
            <a:r>
              <a:rPr kumimoji="1" lang="zh-CN" altLang="en-US" dirty="0">
                <a:solidFill>
                  <a:srgbClr val="FF0000"/>
                </a:solidFill>
              </a:rPr>
              <a:t>动作</a:t>
            </a:r>
            <a:r>
              <a:rPr kumimoji="1" lang="zh-CN" altLang="en-US" dirty="0"/>
              <a:t>值最优性函数</a:t>
            </a:r>
          </a:p>
        </p:txBody>
      </p:sp>
      <p:sp>
        <p:nvSpPr>
          <p:cNvPr id="20" name="矩形 19">
            <a:extLst>
              <a:ext uri="{FF2B5EF4-FFF2-40B4-BE49-F238E27FC236}">
                <a16:creationId xmlns:a16="http://schemas.microsoft.com/office/drawing/2014/main" id="{CBE8706E-2181-DD4D-83CC-4FACD60C672C}"/>
              </a:ext>
            </a:extLst>
          </p:cNvPr>
          <p:cNvSpPr/>
          <p:nvPr/>
        </p:nvSpPr>
        <p:spPr>
          <a:xfrm>
            <a:off x="4216400" y="3820820"/>
            <a:ext cx="622300" cy="3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186739A-0C21-BD44-964E-CADB46898E39}"/>
              </a:ext>
            </a:extLst>
          </p:cNvPr>
          <p:cNvSpPr txBox="1"/>
          <p:nvPr/>
        </p:nvSpPr>
        <p:spPr>
          <a:xfrm>
            <a:off x="4470400" y="4285108"/>
            <a:ext cx="914400" cy="369332"/>
          </a:xfrm>
          <a:prstGeom prst="rect">
            <a:avLst/>
          </a:prstGeom>
          <a:noFill/>
        </p:spPr>
        <p:txBody>
          <a:bodyPr wrap="square" rtlCol="0">
            <a:spAutoFit/>
          </a:bodyPr>
          <a:lstStyle/>
          <a:p>
            <a:r>
              <a:rPr kumimoji="1" lang="zh-CN" altLang="en-US" dirty="0"/>
              <a:t>代入</a:t>
            </a:r>
          </a:p>
        </p:txBody>
      </p:sp>
      <p:cxnSp>
        <p:nvCxnSpPr>
          <p:cNvPr id="22" name="直线箭头连接符 21">
            <a:extLst>
              <a:ext uri="{FF2B5EF4-FFF2-40B4-BE49-F238E27FC236}">
                <a16:creationId xmlns:a16="http://schemas.microsoft.com/office/drawing/2014/main" id="{2BC9780E-0657-0A4B-946F-6406E9A5FCF4}"/>
              </a:ext>
            </a:extLst>
          </p:cNvPr>
          <p:cNvCxnSpPr>
            <a:cxnSpLocks/>
          </p:cNvCxnSpPr>
          <p:nvPr/>
        </p:nvCxnSpPr>
        <p:spPr>
          <a:xfrm flipV="1">
            <a:off x="4483100" y="4152133"/>
            <a:ext cx="0" cy="6021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1B87034A-861D-FD4F-B520-E6E8C7653860}"/>
              </a:ext>
            </a:extLst>
          </p:cNvPr>
          <p:cNvPicPr>
            <a:picLocks noChangeAspect="1"/>
          </p:cNvPicPr>
          <p:nvPr/>
        </p:nvPicPr>
        <p:blipFill>
          <a:blip r:embed="rId4"/>
          <a:stretch>
            <a:fillRect/>
          </a:stretch>
        </p:blipFill>
        <p:spPr>
          <a:xfrm>
            <a:off x="279400" y="672317"/>
            <a:ext cx="9994900" cy="431800"/>
          </a:xfrm>
          <a:prstGeom prst="rect">
            <a:avLst/>
          </a:prstGeom>
        </p:spPr>
      </p:pic>
      <p:pic>
        <p:nvPicPr>
          <p:cNvPr id="26" name="图片 25">
            <a:extLst>
              <a:ext uri="{FF2B5EF4-FFF2-40B4-BE49-F238E27FC236}">
                <a16:creationId xmlns:a16="http://schemas.microsoft.com/office/drawing/2014/main" id="{20E69C5D-C4F7-BE4C-8A89-6DEC92143A7D}"/>
              </a:ext>
            </a:extLst>
          </p:cNvPr>
          <p:cNvPicPr>
            <a:picLocks noChangeAspect="1"/>
          </p:cNvPicPr>
          <p:nvPr/>
        </p:nvPicPr>
        <p:blipFill>
          <a:blip r:embed="rId2"/>
          <a:stretch>
            <a:fillRect/>
          </a:stretch>
        </p:blipFill>
        <p:spPr>
          <a:xfrm>
            <a:off x="2076450" y="2091767"/>
            <a:ext cx="5715000" cy="444500"/>
          </a:xfrm>
          <a:prstGeom prst="rect">
            <a:avLst/>
          </a:prstGeom>
        </p:spPr>
      </p:pic>
      <p:pic>
        <p:nvPicPr>
          <p:cNvPr id="28" name="图片 27">
            <a:extLst>
              <a:ext uri="{FF2B5EF4-FFF2-40B4-BE49-F238E27FC236}">
                <a16:creationId xmlns:a16="http://schemas.microsoft.com/office/drawing/2014/main" id="{75E6CDFD-71CF-ED4A-A288-031580A1EB74}"/>
              </a:ext>
            </a:extLst>
          </p:cNvPr>
          <p:cNvPicPr>
            <a:picLocks noChangeAspect="1"/>
          </p:cNvPicPr>
          <p:nvPr/>
        </p:nvPicPr>
        <p:blipFill>
          <a:blip r:embed="rId5"/>
          <a:stretch>
            <a:fillRect/>
          </a:stretch>
        </p:blipFill>
        <p:spPr>
          <a:xfrm>
            <a:off x="0" y="3390090"/>
            <a:ext cx="12192000" cy="381000"/>
          </a:xfrm>
          <a:prstGeom prst="rect">
            <a:avLst/>
          </a:prstGeom>
        </p:spPr>
      </p:pic>
      <p:pic>
        <p:nvPicPr>
          <p:cNvPr id="30" name="图片 29">
            <a:extLst>
              <a:ext uri="{FF2B5EF4-FFF2-40B4-BE49-F238E27FC236}">
                <a16:creationId xmlns:a16="http://schemas.microsoft.com/office/drawing/2014/main" id="{52A137F6-0ACD-1749-AF67-FA3FC35A0268}"/>
              </a:ext>
            </a:extLst>
          </p:cNvPr>
          <p:cNvPicPr>
            <a:picLocks noChangeAspect="1"/>
          </p:cNvPicPr>
          <p:nvPr/>
        </p:nvPicPr>
        <p:blipFill>
          <a:blip r:embed="rId3"/>
          <a:stretch>
            <a:fillRect/>
          </a:stretch>
        </p:blipFill>
        <p:spPr>
          <a:xfrm>
            <a:off x="4197350" y="4718678"/>
            <a:ext cx="3594100" cy="419100"/>
          </a:xfrm>
          <a:prstGeom prst="rect">
            <a:avLst/>
          </a:prstGeom>
        </p:spPr>
      </p:pic>
    </p:spTree>
    <p:extLst>
      <p:ext uri="{BB962C8B-B14F-4D97-AF65-F5344CB8AC3E}">
        <p14:creationId xmlns:p14="http://schemas.microsoft.com/office/powerpoint/2010/main" val="4229667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28CD1-DF3C-0F43-AAD2-D65AD99A38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D83686D-E62F-F140-88B6-569B0BA10A2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531779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CC9F9-1BA4-0745-9C87-022CFA5357D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E6D9ED-B9EB-0F40-8FAE-BA0BF0F2342C}"/>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46047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C679C-608B-444A-AEE0-A539E28DF20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E04147D-518C-2F45-8DBA-9E026FDAA21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9892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5B543-4C56-2F4A-95B9-41068404C96C}"/>
              </a:ext>
            </a:extLst>
          </p:cNvPr>
          <p:cNvSpPr>
            <a:spLocks noGrp="1"/>
          </p:cNvSpPr>
          <p:nvPr>
            <p:ph type="title"/>
          </p:nvPr>
        </p:nvSpPr>
        <p:spPr>
          <a:xfrm>
            <a:off x="677334" y="376136"/>
            <a:ext cx="8596668" cy="1320800"/>
          </a:xfrm>
        </p:spPr>
        <p:txBody>
          <a:bodyPr/>
          <a:lstStyle/>
          <a:p>
            <a:r>
              <a:rPr kumimoji="1" lang="zh-CN" altLang="en-US" dirty="0">
                <a:solidFill>
                  <a:schemeClr val="tx1"/>
                </a:solidFill>
              </a:rPr>
              <a:t>人工智能，机器学习，深度学习，强化学习等的区别？</a:t>
            </a:r>
          </a:p>
        </p:txBody>
      </p:sp>
      <p:sp>
        <p:nvSpPr>
          <p:cNvPr id="4" name="文本框 3">
            <a:extLst>
              <a:ext uri="{FF2B5EF4-FFF2-40B4-BE49-F238E27FC236}">
                <a16:creationId xmlns:a16="http://schemas.microsoft.com/office/drawing/2014/main" id="{CDFC97D7-D077-C94B-98C5-03B0E79B3706}"/>
              </a:ext>
            </a:extLst>
          </p:cNvPr>
          <p:cNvSpPr txBox="1"/>
          <p:nvPr/>
        </p:nvSpPr>
        <p:spPr>
          <a:xfrm>
            <a:off x="836577" y="1509678"/>
            <a:ext cx="2140086" cy="374515"/>
          </a:xfrm>
          <a:prstGeom prst="rect">
            <a:avLst/>
          </a:prstGeom>
          <a:noFill/>
        </p:spPr>
        <p:txBody>
          <a:bodyPr wrap="square" rtlCol="0">
            <a:spAutoFit/>
          </a:bodyPr>
          <a:lstStyle/>
          <a:p>
            <a:r>
              <a:rPr kumimoji="1" lang="zh-CN" altLang="en-US" dirty="0"/>
              <a:t>从领域的角度</a:t>
            </a:r>
          </a:p>
        </p:txBody>
      </p:sp>
      <p:sp>
        <p:nvSpPr>
          <p:cNvPr id="5" name="矩形 4">
            <a:extLst>
              <a:ext uri="{FF2B5EF4-FFF2-40B4-BE49-F238E27FC236}">
                <a16:creationId xmlns:a16="http://schemas.microsoft.com/office/drawing/2014/main" id="{008995D4-494D-7A48-B7CA-19D547338AF5}"/>
              </a:ext>
            </a:extLst>
          </p:cNvPr>
          <p:cNvSpPr/>
          <p:nvPr/>
        </p:nvSpPr>
        <p:spPr>
          <a:xfrm>
            <a:off x="836577" y="2248930"/>
            <a:ext cx="3377077" cy="4238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02163041-1D87-444E-9288-7036748CA0D0}"/>
              </a:ext>
            </a:extLst>
          </p:cNvPr>
          <p:cNvSpPr txBox="1"/>
          <p:nvPr/>
        </p:nvSpPr>
        <p:spPr>
          <a:xfrm>
            <a:off x="836577" y="1791730"/>
            <a:ext cx="1399996" cy="369332"/>
          </a:xfrm>
          <a:prstGeom prst="rect">
            <a:avLst/>
          </a:prstGeom>
          <a:noFill/>
        </p:spPr>
        <p:txBody>
          <a:bodyPr wrap="square" rtlCol="0">
            <a:spAutoFit/>
          </a:bodyPr>
          <a:lstStyle/>
          <a:p>
            <a:r>
              <a:rPr kumimoji="1" lang="zh-CN" altLang="en-US" dirty="0">
                <a:solidFill>
                  <a:srgbClr val="FF0000"/>
                </a:solidFill>
              </a:rPr>
              <a:t>人工智能</a:t>
            </a:r>
          </a:p>
        </p:txBody>
      </p:sp>
      <p:sp>
        <p:nvSpPr>
          <p:cNvPr id="7" name="矩形 6">
            <a:extLst>
              <a:ext uri="{FF2B5EF4-FFF2-40B4-BE49-F238E27FC236}">
                <a16:creationId xmlns:a16="http://schemas.microsoft.com/office/drawing/2014/main" id="{3DE0D979-7E85-2D4E-BD90-933A234CFBE5}"/>
              </a:ext>
            </a:extLst>
          </p:cNvPr>
          <p:cNvSpPr/>
          <p:nvPr/>
        </p:nvSpPr>
        <p:spPr>
          <a:xfrm>
            <a:off x="1079374" y="3809012"/>
            <a:ext cx="2664723" cy="236936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35D15D8-8085-094E-ADA8-5EC19E980EFA}"/>
              </a:ext>
            </a:extLst>
          </p:cNvPr>
          <p:cNvSpPr txBox="1"/>
          <p:nvPr/>
        </p:nvSpPr>
        <p:spPr>
          <a:xfrm>
            <a:off x="992220" y="3351811"/>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0" name="文本框 9">
            <a:extLst>
              <a:ext uri="{FF2B5EF4-FFF2-40B4-BE49-F238E27FC236}">
                <a16:creationId xmlns:a16="http://schemas.microsoft.com/office/drawing/2014/main" id="{9F71940E-F9F6-8C48-95BC-C584E03F56A6}"/>
              </a:ext>
            </a:extLst>
          </p:cNvPr>
          <p:cNvSpPr txBox="1"/>
          <p:nvPr/>
        </p:nvSpPr>
        <p:spPr>
          <a:xfrm>
            <a:off x="1079373" y="2525409"/>
            <a:ext cx="2664723" cy="646331"/>
          </a:xfrm>
          <a:prstGeom prst="rect">
            <a:avLst/>
          </a:prstGeom>
          <a:noFill/>
        </p:spPr>
        <p:txBody>
          <a:bodyPr wrap="square" rtlCol="0">
            <a:spAutoFit/>
          </a:bodyPr>
          <a:lstStyle/>
          <a:p>
            <a:r>
              <a:rPr kumimoji="1" lang="zh-CN" altLang="en-US" dirty="0">
                <a:solidFill>
                  <a:srgbClr val="FFC000"/>
                </a:solidFill>
              </a:rPr>
              <a:t>机器人，计算机视觉，自然语言处理等</a:t>
            </a:r>
          </a:p>
        </p:txBody>
      </p:sp>
      <p:sp>
        <p:nvSpPr>
          <p:cNvPr id="11" name="文本框 10">
            <a:extLst>
              <a:ext uri="{FF2B5EF4-FFF2-40B4-BE49-F238E27FC236}">
                <a16:creationId xmlns:a16="http://schemas.microsoft.com/office/drawing/2014/main" id="{DF9C77AF-16FD-764F-9207-6C8D631FB60B}"/>
              </a:ext>
            </a:extLst>
          </p:cNvPr>
          <p:cNvSpPr txBox="1"/>
          <p:nvPr/>
        </p:nvSpPr>
        <p:spPr>
          <a:xfrm>
            <a:off x="1163701" y="3868774"/>
            <a:ext cx="2496065" cy="369332"/>
          </a:xfrm>
          <a:prstGeom prst="rect">
            <a:avLst/>
          </a:prstGeom>
          <a:noFill/>
        </p:spPr>
        <p:txBody>
          <a:bodyPr wrap="square" rtlCol="0">
            <a:spAutoFit/>
          </a:bodyPr>
          <a:lstStyle/>
          <a:p>
            <a:r>
              <a:rPr kumimoji="1" lang="zh-CN" altLang="en-US" dirty="0">
                <a:solidFill>
                  <a:srgbClr val="92D050"/>
                </a:solidFill>
              </a:rPr>
              <a:t>分类</a:t>
            </a:r>
            <a:endParaRPr kumimoji="1" lang="en-US" altLang="zh-CN" dirty="0">
              <a:solidFill>
                <a:srgbClr val="92D050"/>
              </a:solidFill>
            </a:endParaRPr>
          </a:p>
        </p:txBody>
      </p:sp>
      <p:sp>
        <p:nvSpPr>
          <p:cNvPr id="12" name="文本框 11">
            <a:extLst>
              <a:ext uri="{FF2B5EF4-FFF2-40B4-BE49-F238E27FC236}">
                <a16:creationId xmlns:a16="http://schemas.microsoft.com/office/drawing/2014/main" id="{79000DE8-BE07-644B-8235-013009C07C33}"/>
              </a:ext>
            </a:extLst>
          </p:cNvPr>
          <p:cNvSpPr txBox="1"/>
          <p:nvPr/>
        </p:nvSpPr>
        <p:spPr>
          <a:xfrm>
            <a:off x="1101076" y="5459287"/>
            <a:ext cx="1918533" cy="369332"/>
          </a:xfrm>
          <a:prstGeom prst="rect">
            <a:avLst/>
          </a:prstGeom>
          <a:noFill/>
        </p:spPr>
        <p:txBody>
          <a:bodyPr wrap="square" rtlCol="0">
            <a:spAutoFit/>
          </a:bodyPr>
          <a:lstStyle/>
          <a:p>
            <a:r>
              <a:rPr kumimoji="1" lang="zh-CN" altLang="en-US" dirty="0">
                <a:solidFill>
                  <a:srgbClr val="92D050"/>
                </a:solidFill>
              </a:rPr>
              <a:t>决策：强化学习</a:t>
            </a:r>
          </a:p>
        </p:txBody>
      </p:sp>
      <p:sp>
        <p:nvSpPr>
          <p:cNvPr id="13" name="文本框 12">
            <a:extLst>
              <a:ext uri="{FF2B5EF4-FFF2-40B4-BE49-F238E27FC236}">
                <a16:creationId xmlns:a16="http://schemas.microsoft.com/office/drawing/2014/main" id="{CF608AE3-EFE8-5E40-83C4-7B76A7D3EF01}"/>
              </a:ext>
            </a:extLst>
          </p:cNvPr>
          <p:cNvSpPr txBox="1"/>
          <p:nvPr/>
        </p:nvSpPr>
        <p:spPr>
          <a:xfrm>
            <a:off x="5147320" y="1557076"/>
            <a:ext cx="2140086" cy="374515"/>
          </a:xfrm>
          <a:prstGeom prst="rect">
            <a:avLst/>
          </a:prstGeom>
          <a:noFill/>
        </p:spPr>
        <p:txBody>
          <a:bodyPr wrap="square" rtlCol="0">
            <a:spAutoFit/>
          </a:bodyPr>
          <a:lstStyle/>
          <a:p>
            <a:r>
              <a:rPr kumimoji="1" lang="zh-CN" altLang="en-US" dirty="0"/>
              <a:t>从方法的角度</a:t>
            </a:r>
          </a:p>
        </p:txBody>
      </p:sp>
      <p:sp>
        <p:nvSpPr>
          <p:cNvPr id="3" name="矩形 2">
            <a:extLst>
              <a:ext uri="{FF2B5EF4-FFF2-40B4-BE49-F238E27FC236}">
                <a16:creationId xmlns:a16="http://schemas.microsoft.com/office/drawing/2014/main" id="{708478A6-E153-FA45-9F73-7C28AB060DA6}"/>
              </a:ext>
            </a:extLst>
          </p:cNvPr>
          <p:cNvSpPr/>
          <p:nvPr/>
        </p:nvSpPr>
        <p:spPr>
          <a:xfrm>
            <a:off x="5147320" y="2248929"/>
            <a:ext cx="3801807" cy="42383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DE4AC603-5B02-8244-9AE9-D2A2B62B6F85}"/>
              </a:ext>
            </a:extLst>
          </p:cNvPr>
          <p:cNvSpPr txBox="1"/>
          <p:nvPr/>
        </p:nvSpPr>
        <p:spPr>
          <a:xfrm>
            <a:off x="5147320" y="1879597"/>
            <a:ext cx="1729946" cy="369332"/>
          </a:xfrm>
          <a:prstGeom prst="rect">
            <a:avLst/>
          </a:prstGeom>
          <a:noFill/>
        </p:spPr>
        <p:txBody>
          <a:bodyPr wrap="square" rtlCol="0">
            <a:spAutoFit/>
          </a:bodyPr>
          <a:lstStyle/>
          <a:p>
            <a:r>
              <a:rPr kumimoji="1" lang="zh-CN" altLang="en-US" dirty="0">
                <a:solidFill>
                  <a:srgbClr val="FFC000"/>
                </a:solidFill>
              </a:rPr>
              <a:t>机器学习</a:t>
            </a:r>
          </a:p>
        </p:txBody>
      </p:sp>
      <p:sp>
        <p:nvSpPr>
          <p:cNvPr id="15" name="文本框 14">
            <a:extLst>
              <a:ext uri="{FF2B5EF4-FFF2-40B4-BE49-F238E27FC236}">
                <a16:creationId xmlns:a16="http://schemas.microsoft.com/office/drawing/2014/main" id="{BB328442-C612-5D4A-86F5-BDCDE084FD53}"/>
              </a:ext>
            </a:extLst>
          </p:cNvPr>
          <p:cNvSpPr txBox="1"/>
          <p:nvPr/>
        </p:nvSpPr>
        <p:spPr>
          <a:xfrm>
            <a:off x="5147320" y="2381601"/>
            <a:ext cx="2496065" cy="369332"/>
          </a:xfrm>
          <a:prstGeom prst="rect">
            <a:avLst/>
          </a:prstGeom>
          <a:noFill/>
        </p:spPr>
        <p:txBody>
          <a:bodyPr wrap="square" rtlCol="0">
            <a:spAutoFit/>
          </a:bodyPr>
          <a:lstStyle/>
          <a:p>
            <a:r>
              <a:rPr kumimoji="1" lang="zh-CN" altLang="en-US" dirty="0">
                <a:solidFill>
                  <a:srgbClr val="00B0F0"/>
                </a:solidFill>
              </a:rPr>
              <a:t>监督学习</a:t>
            </a:r>
            <a:endParaRPr kumimoji="1" lang="en-US" altLang="zh-CN" dirty="0">
              <a:solidFill>
                <a:srgbClr val="00B0F0"/>
              </a:solidFill>
            </a:endParaRPr>
          </a:p>
        </p:txBody>
      </p:sp>
      <p:sp>
        <p:nvSpPr>
          <p:cNvPr id="16" name="矩形 15">
            <a:extLst>
              <a:ext uri="{FF2B5EF4-FFF2-40B4-BE49-F238E27FC236}">
                <a16:creationId xmlns:a16="http://schemas.microsoft.com/office/drawing/2014/main" id="{5B27D685-F2A0-704B-BF7B-BDC17688894F}"/>
              </a:ext>
            </a:extLst>
          </p:cNvPr>
          <p:cNvSpPr/>
          <p:nvPr/>
        </p:nvSpPr>
        <p:spPr>
          <a:xfrm>
            <a:off x="5302963" y="2745510"/>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A327BF4-9DB2-8942-B710-9D4D4BBCFC2F}"/>
              </a:ext>
            </a:extLst>
          </p:cNvPr>
          <p:cNvSpPr txBox="1"/>
          <p:nvPr/>
        </p:nvSpPr>
        <p:spPr>
          <a:xfrm>
            <a:off x="5441429" y="2883605"/>
            <a:ext cx="2805576"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近邻、支持向量机</a:t>
            </a:r>
            <a:r>
              <a:rPr kumimoji="1" lang="en-US" altLang="zh-CN" dirty="0">
                <a:solidFill>
                  <a:srgbClr val="00B0F0"/>
                </a:solidFill>
              </a:rPr>
              <a:t>SVM</a:t>
            </a:r>
            <a:r>
              <a:rPr kumimoji="1" lang="zh-CN" altLang="en-US" dirty="0">
                <a:solidFill>
                  <a:srgbClr val="00B0F0"/>
                </a:solidFill>
              </a:rPr>
              <a:t>等</a:t>
            </a:r>
          </a:p>
        </p:txBody>
      </p:sp>
      <p:sp>
        <p:nvSpPr>
          <p:cNvPr id="19" name="文本框 18">
            <a:extLst>
              <a:ext uri="{FF2B5EF4-FFF2-40B4-BE49-F238E27FC236}">
                <a16:creationId xmlns:a16="http://schemas.microsoft.com/office/drawing/2014/main" id="{604095CE-BE51-FE4F-BD99-886EB92CBBEC}"/>
              </a:ext>
            </a:extLst>
          </p:cNvPr>
          <p:cNvSpPr txBox="1"/>
          <p:nvPr/>
        </p:nvSpPr>
        <p:spPr>
          <a:xfrm>
            <a:off x="5147320" y="3325413"/>
            <a:ext cx="2496065" cy="369332"/>
          </a:xfrm>
          <a:prstGeom prst="rect">
            <a:avLst/>
          </a:prstGeom>
          <a:noFill/>
        </p:spPr>
        <p:txBody>
          <a:bodyPr wrap="square" rtlCol="0">
            <a:spAutoFit/>
          </a:bodyPr>
          <a:lstStyle/>
          <a:p>
            <a:r>
              <a:rPr kumimoji="1" lang="zh-CN" altLang="en-US" dirty="0">
                <a:solidFill>
                  <a:srgbClr val="00B0F0"/>
                </a:solidFill>
              </a:rPr>
              <a:t>非监督学习</a:t>
            </a:r>
            <a:endParaRPr kumimoji="1" lang="en-US" altLang="zh-CN" dirty="0">
              <a:solidFill>
                <a:srgbClr val="00B0F0"/>
              </a:solidFill>
            </a:endParaRPr>
          </a:p>
        </p:txBody>
      </p:sp>
      <p:sp>
        <p:nvSpPr>
          <p:cNvPr id="20" name="矩形 19">
            <a:extLst>
              <a:ext uri="{FF2B5EF4-FFF2-40B4-BE49-F238E27FC236}">
                <a16:creationId xmlns:a16="http://schemas.microsoft.com/office/drawing/2014/main" id="{B161C702-9A1F-C040-AE66-BC64B9D849AD}"/>
              </a:ext>
            </a:extLst>
          </p:cNvPr>
          <p:cNvSpPr/>
          <p:nvPr/>
        </p:nvSpPr>
        <p:spPr>
          <a:xfrm>
            <a:off x="5302963" y="3689322"/>
            <a:ext cx="2944042" cy="6063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63467A6-D2BB-C047-986F-07A6AAB88AAB}"/>
              </a:ext>
            </a:extLst>
          </p:cNvPr>
          <p:cNvSpPr txBox="1"/>
          <p:nvPr/>
        </p:nvSpPr>
        <p:spPr>
          <a:xfrm>
            <a:off x="5441429" y="3822607"/>
            <a:ext cx="1010213" cy="369332"/>
          </a:xfrm>
          <a:prstGeom prst="rect">
            <a:avLst/>
          </a:prstGeom>
          <a:noFill/>
        </p:spPr>
        <p:txBody>
          <a:bodyPr wrap="none" rtlCol="0">
            <a:spAutoFit/>
          </a:bodyPr>
          <a:lstStyle/>
          <a:p>
            <a:r>
              <a:rPr kumimoji="1" lang="en-US" altLang="zh-CN" dirty="0">
                <a:solidFill>
                  <a:srgbClr val="00B0F0"/>
                </a:solidFill>
              </a:rPr>
              <a:t>K</a:t>
            </a:r>
            <a:r>
              <a:rPr kumimoji="1" lang="zh-CN" altLang="en-US" dirty="0">
                <a:solidFill>
                  <a:srgbClr val="00B0F0"/>
                </a:solidFill>
              </a:rPr>
              <a:t>聚类等</a:t>
            </a:r>
          </a:p>
        </p:txBody>
      </p:sp>
      <p:sp>
        <p:nvSpPr>
          <p:cNvPr id="22" name="文本框 21">
            <a:extLst>
              <a:ext uri="{FF2B5EF4-FFF2-40B4-BE49-F238E27FC236}">
                <a16:creationId xmlns:a16="http://schemas.microsoft.com/office/drawing/2014/main" id="{62FADF2B-3C06-4F4F-A86F-B999664692A5}"/>
              </a:ext>
            </a:extLst>
          </p:cNvPr>
          <p:cNvSpPr txBox="1"/>
          <p:nvPr/>
        </p:nvSpPr>
        <p:spPr>
          <a:xfrm>
            <a:off x="1151580" y="4624363"/>
            <a:ext cx="2496065" cy="369332"/>
          </a:xfrm>
          <a:prstGeom prst="rect">
            <a:avLst/>
          </a:prstGeom>
          <a:noFill/>
        </p:spPr>
        <p:txBody>
          <a:bodyPr wrap="square" rtlCol="0">
            <a:spAutoFit/>
          </a:bodyPr>
          <a:lstStyle/>
          <a:p>
            <a:r>
              <a:rPr kumimoji="1" lang="zh-CN" altLang="en-US" dirty="0">
                <a:solidFill>
                  <a:srgbClr val="92D050"/>
                </a:solidFill>
              </a:rPr>
              <a:t>回归</a:t>
            </a:r>
            <a:endParaRPr kumimoji="1" lang="en-US" altLang="zh-CN" dirty="0">
              <a:solidFill>
                <a:srgbClr val="92D050"/>
              </a:solidFill>
            </a:endParaRPr>
          </a:p>
        </p:txBody>
      </p:sp>
      <p:sp>
        <p:nvSpPr>
          <p:cNvPr id="24" name="矩形 23">
            <a:extLst>
              <a:ext uri="{FF2B5EF4-FFF2-40B4-BE49-F238E27FC236}">
                <a16:creationId xmlns:a16="http://schemas.microsoft.com/office/drawing/2014/main" id="{7FAC6998-5EC8-2841-BF17-076701CD83A4}"/>
              </a:ext>
            </a:extLst>
          </p:cNvPr>
          <p:cNvSpPr/>
          <p:nvPr/>
        </p:nvSpPr>
        <p:spPr>
          <a:xfrm>
            <a:off x="5302963" y="4847616"/>
            <a:ext cx="2944042" cy="13307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4D767BA8-C940-DA43-A3D2-DD0D2DD64CC9}"/>
              </a:ext>
            </a:extLst>
          </p:cNvPr>
          <p:cNvSpPr txBox="1"/>
          <p:nvPr/>
        </p:nvSpPr>
        <p:spPr>
          <a:xfrm>
            <a:off x="5323825" y="4387129"/>
            <a:ext cx="1331808" cy="369332"/>
          </a:xfrm>
          <a:prstGeom prst="rect">
            <a:avLst/>
          </a:prstGeom>
          <a:noFill/>
        </p:spPr>
        <p:txBody>
          <a:bodyPr wrap="square" rtlCol="0">
            <a:spAutoFit/>
          </a:bodyPr>
          <a:lstStyle/>
          <a:p>
            <a:r>
              <a:rPr kumimoji="1" lang="zh-CN" altLang="en-US" dirty="0">
                <a:solidFill>
                  <a:srgbClr val="00B0F0"/>
                </a:solidFill>
              </a:rPr>
              <a:t>深度学习</a:t>
            </a:r>
          </a:p>
        </p:txBody>
      </p:sp>
      <p:sp>
        <p:nvSpPr>
          <p:cNvPr id="26" name="文本框 25">
            <a:extLst>
              <a:ext uri="{FF2B5EF4-FFF2-40B4-BE49-F238E27FC236}">
                <a16:creationId xmlns:a16="http://schemas.microsoft.com/office/drawing/2014/main" id="{8D990F2F-788A-C440-9427-D1720F359F05}"/>
              </a:ext>
            </a:extLst>
          </p:cNvPr>
          <p:cNvSpPr txBox="1"/>
          <p:nvPr/>
        </p:nvSpPr>
        <p:spPr>
          <a:xfrm>
            <a:off x="5441939" y="4962799"/>
            <a:ext cx="2666090" cy="1200329"/>
          </a:xfrm>
          <a:prstGeom prst="rect">
            <a:avLst/>
          </a:prstGeom>
          <a:noFill/>
        </p:spPr>
        <p:txBody>
          <a:bodyPr wrap="square" rtlCol="0">
            <a:spAutoFit/>
          </a:bodyPr>
          <a:lstStyle/>
          <a:p>
            <a:r>
              <a:rPr kumimoji="1" lang="zh-CN" altLang="en-US" dirty="0">
                <a:solidFill>
                  <a:srgbClr val="00B0F0"/>
                </a:solidFill>
              </a:rPr>
              <a:t>神经网络、卷积神经网络</a:t>
            </a:r>
            <a:r>
              <a:rPr kumimoji="1" lang="en-US" altLang="zh-CN" dirty="0">
                <a:solidFill>
                  <a:srgbClr val="00B0F0"/>
                </a:solidFill>
              </a:rPr>
              <a:t>CNN</a:t>
            </a:r>
            <a:r>
              <a:rPr kumimoji="1" lang="zh-CN" altLang="en-US" dirty="0">
                <a:solidFill>
                  <a:srgbClr val="00B0F0"/>
                </a:solidFill>
              </a:rPr>
              <a:t>、循环神经网络</a:t>
            </a:r>
            <a:r>
              <a:rPr kumimoji="1" lang="en-US" altLang="zh-CN" dirty="0">
                <a:solidFill>
                  <a:srgbClr val="00B0F0"/>
                </a:solidFill>
              </a:rPr>
              <a:t>RNN</a:t>
            </a:r>
            <a:r>
              <a:rPr kumimoji="1" lang="zh-CN" altLang="en-US" dirty="0">
                <a:solidFill>
                  <a:srgbClr val="00B0F0"/>
                </a:solidFill>
              </a:rPr>
              <a:t>、对抗神经网络</a:t>
            </a:r>
            <a:r>
              <a:rPr kumimoji="1" lang="en-US" altLang="zh-CN" dirty="0">
                <a:solidFill>
                  <a:srgbClr val="00B0F0"/>
                </a:solidFill>
              </a:rPr>
              <a:t>GAN</a:t>
            </a:r>
            <a:r>
              <a:rPr kumimoji="1" lang="zh-CN" altLang="en-US" dirty="0">
                <a:solidFill>
                  <a:srgbClr val="00B0F0"/>
                </a:solidFill>
              </a:rPr>
              <a:t>等</a:t>
            </a:r>
          </a:p>
        </p:txBody>
      </p:sp>
    </p:spTree>
    <p:extLst>
      <p:ext uri="{BB962C8B-B14F-4D97-AF65-F5344CB8AC3E}">
        <p14:creationId xmlns:p14="http://schemas.microsoft.com/office/powerpoint/2010/main" val="134054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B48A7-BC4C-1442-BCDF-75E5FEF4A93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F26DA4-B6E5-7B44-9EE7-81E624877C11}"/>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8427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7D3EF-F130-2541-9F41-76BD4FE96D6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DA7FD9-6A07-574B-A6F5-4CBF93150F02}"/>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054913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D4F28-11E3-2545-BD34-F7429A4A99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2D6ED5-A3A9-1648-9DB7-6FB182DF9B31}"/>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9596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5482F-8F61-384A-B0B9-13243C6E20C4}"/>
              </a:ext>
            </a:extLst>
          </p:cNvPr>
          <p:cNvSpPr>
            <a:spLocks noGrp="1"/>
          </p:cNvSpPr>
          <p:nvPr>
            <p:ph type="title"/>
          </p:nvPr>
        </p:nvSpPr>
        <p:spPr>
          <a:xfrm>
            <a:off x="677334" y="255589"/>
            <a:ext cx="8596668" cy="1320800"/>
          </a:xfrm>
        </p:spPr>
        <p:txBody>
          <a:bodyPr/>
          <a:lstStyle/>
          <a:p>
            <a:r>
              <a:rPr kumimoji="1" lang="zh-CN" altLang="en-US" dirty="0">
                <a:solidFill>
                  <a:schemeClr val="tx1"/>
                </a:solidFill>
              </a:rPr>
              <a:t>什么是强化学习</a:t>
            </a:r>
          </a:p>
        </p:txBody>
      </p:sp>
      <p:sp>
        <p:nvSpPr>
          <p:cNvPr id="3" name="内容占位符 2">
            <a:extLst>
              <a:ext uri="{FF2B5EF4-FFF2-40B4-BE49-F238E27FC236}">
                <a16:creationId xmlns:a16="http://schemas.microsoft.com/office/drawing/2014/main" id="{8A8148D6-3207-E042-8969-BDA1D02F1263}"/>
              </a:ext>
            </a:extLst>
          </p:cNvPr>
          <p:cNvSpPr>
            <a:spLocks noGrp="1"/>
          </p:cNvSpPr>
          <p:nvPr>
            <p:ph idx="1"/>
          </p:nvPr>
        </p:nvSpPr>
        <p:spPr>
          <a:xfrm>
            <a:off x="677334" y="955679"/>
            <a:ext cx="8885766" cy="2181222"/>
          </a:xfrm>
        </p:spPr>
        <p:txBody>
          <a:bodyPr>
            <a:noAutofit/>
          </a:bodyPr>
          <a:lstStyle/>
          <a:p>
            <a:r>
              <a:rPr lang="zh-CN" altLang="en-US" sz="2200" dirty="0"/>
              <a:t>强化学习是智能体（</a:t>
            </a:r>
            <a:r>
              <a:rPr lang="en" altLang="zh-CN" sz="2200" dirty="0"/>
              <a:t>Agent</a:t>
            </a:r>
            <a:r>
              <a:rPr lang="zh-CN" altLang="en" sz="2200" dirty="0"/>
              <a:t>）</a:t>
            </a:r>
            <a:r>
              <a:rPr lang="zh-CN" altLang="en-US" sz="2200" dirty="0"/>
              <a:t>以“试错”的方式进行学习，通过与环境进行交互获得的奖赏指导行为，目标是使智能体获得最大的奖赏，强化学习不同于连接主义学习中的监督学习，主要表现在强化信号上，强化学习中由环境提供的强化信号是对产生动作的好坏作一种评价</a:t>
            </a:r>
            <a:r>
              <a:rPr lang="en-US" altLang="zh-CN" sz="2200" dirty="0"/>
              <a:t>(</a:t>
            </a:r>
            <a:r>
              <a:rPr lang="zh-CN" altLang="en-US" sz="2200" dirty="0"/>
              <a:t>通常为标量信号</a:t>
            </a:r>
            <a:r>
              <a:rPr lang="en-US" altLang="zh-CN" sz="2200" dirty="0"/>
              <a:t>)</a:t>
            </a:r>
            <a:r>
              <a:rPr lang="zh-CN" altLang="en-US" sz="2200" dirty="0"/>
              <a:t>，而不是告诉强化学习系统</a:t>
            </a:r>
            <a:r>
              <a:rPr lang="en" altLang="zh-CN" sz="2200" dirty="0"/>
              <a:t>RLS(reinforcement learning system)</a:t>
            </a:r>
            <a:r>
              <a:rPr lang="zh-CN" altLang="en-US" sz="2200" dirty="0"/>
              <a:t>如何去产生正确的动作。由于外部环境提供的信息很少，</a:t>
            </a:r>
            <a:r>
              <a:rPr lang="en" altLang="zh-CN" sz="2200" dirty="0"/>
              <a:t>RLS</a:t>
            </a:r>
            <a:r>
              <a:rPr lang="zh-CN" altLang="en-US" sz="2200" dirty="0"/>
              <a:t>必须靠自身的经历进行学习。通过这种方式，</a:t>
            </a:r>
            <a:r>
              <a:rPr lang="en" altLang="zh-CN" sz="2200" dirty="0"/>
              <a:t>RLS</a:t>
            </a:r>
            <a:r>
              <a:rPr lang="zh-CN" altLang="en-US" sz="2200" dirty="0"/>
              <a:t>在行动</a:t>
            </a:r>
            <a:r>
              <a:rPr lang="en-US" altLang="zh-CN" sz="2200" dirty="0"/>
              <a:t>-</a:t>
            </a:r>
            <a:r>
              <a:rPr lang="zh-CN" altLang="en-US" sz="2200" dirty="0"/>
              <a:t>评价的环境中获得知识，改进行动方案以适应环境。</a:t>
            </a:r>
            <a:endParaRPr kumimoji="1" lang="zh-CN" altLang="en-US" sz="2200" dirty="0"/>
          </a:p>
        </p:txBody>
      </p:sp>
      <p:sp>
        <p:nvSpPr>
          <p:cNvPr id="4" name="标题 1">
            <a:extLst>
              <a:ext uri="{FF2B5EF4-FFF2-40B4-BE49-F238E27FC236}">
                <a16:creationId xmlns:a16="http://schemas.microsoft.com/office/drawing/2014/main" id="{D4433ECD-90EC-5C49-A296-E0714F765072}"/>
              </a:ext>
            </a:extLst>
          </p:cNvPr>
          <p:cNvSpPr txBox="1">
            <a:spLocks/>
          </p:cNvSpPr>
          <p:nvPr/>
        </p:nvSpPr>
        <p:spPr>
          <a:xfrm>
            <a:off x="677334" y="435768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solidFill>
                  <a:schemeClr val="tx1"/>
                </a:solidFill>
              </a:rPr>
              <a:t>什么是传统强化学习</a:t>
            </a:r>
          </a:p>
        </p:txBody>
      </p:sp>
      <p:sp>
        <p:nvSpPr>
          <p:cNvPr id="5" name="内容占位符 2">
            <a:extLst>
              <a:ext uri="{FF2B5EF4-FFF2-40B4-BE49-F238E27FC236}">
                <a16:creationId xmlns:a16="http://schemas.microsoft.com/office/drawing/2014/main" id="{ADE53BC3-D510-1343-AF7D-1A31FE36B689}"/>
              </a:ext>
            </a:extLst>
          </p:cNvPr>
          <p:cNvSpPr txBox="1">
            <a:spLocks/>
          </p:cNvSpPr>
          <p:nvPr/>
        </p:nvSpPr>
        <p:spPr>
          <a:xfrm>
            <a:off x="388236" y="5180811"/>
            <a:ext cx="8885766" cy="21812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a:solidFill>
                  <a:srgbClr val="FF0000"/>
                </a:solidFill>
              </a:rPr>
              <a:t>用</a:t>
            </a:r>
            <a:r>
              <a:rPr lang="zh-CN" altLang="en-US" sz="2200" dirty="0"/>
              <a:t>神经网络作为强化学习的手段的称为</a:t>
            </a:r>
            <a:r>
              <a:rPr lang="zh-CN" altLang="en-US" sz="2200" dirty="0">
                <a:solidFill>
                  <a:srgbClr val="FF0000"/>
                </a:solidFill>
              </a:rPr>
              <a:t>深度强化学习</a:t>
            </a:r>
            <a:r>
              <a:rPr lang="zh-CN" altLang="en-US" sz="2200" dirty="0">
                <a:solidFill>
                  <a:schemeClr val="tx1"/>
                </a:solidFill>
              </a:rPr>
              <a:t>，</a:t>
            </a:r>
            <a:endParaRPr lang="en-US" altLang="zh-CN" sz="2200" dirty="0">
              <a:solidFill>
                <a:schemeClr val="tx1"/>
              </a:solidFill>
            </a:endParaRPr>
          </a:p>
          <a:p>
            <a:r>
              <a:rPr lang="zh-CN" altLang="en-US" sz="2200" dirty="0">
                <a:solidFill>
                  <a:schemeClr val="tx1"/>
                </a:solidFill>
              </a:rPr>
              <a:t>那与之对应的</a:t>
            </a:r>
            <a:r>
              <a:rPr lang="zh-CN" altLang="en-US" sz="2200" dirty="0">
                <a:solidFill>
                  <a:srgbClr val="FF0000"/>
                </a:solidFill>
              </a:rPr>
              <a:t>没用</a:t>
            </a:r>
            <a:r>
              <a:rPr lang="zh-CN" altLang="en-US" sz="2200" dirty="0">
                <a:solidFill>
                  <a:schemeClr val="tx1"/>
                </a:solidFill>
              </a:rPr>
              <a:t>神经网络的强化学习称为</a:t>
            </a:r>
            <a:r>
              <a:rPr lang="zh-CN" altLang="en-US" sz="2200" dirty="0">
                <a:solidFill>
                  <a:srgbClr val="FF0000"/>
                </a:solidFill>
              </a:rPr>
              <a:t>传统强化学习</a:t>
            </a:r>
            <a:endParaRPr kumimoji="1" lang="zh-CN" altLang="en-US" sz="2200" dirty="0">
              <a:solidFill>
                <a:srgbClr val="FF0000"/>
              </a:solidFill>
            </a:endParaRPr>
          </a:p>
        </p:txBody>
      </p:sp>
    </p:spTree>
    <p:extLst>
      <p:ext uri="{BB962C8B-B14F-4D97-AF65-F5344CB8AC3E}">
        <p14:creationId xmlns:p14="http://schemas.microsoft.com/office/powerpoint/2010/main" val="1230380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382EA-49D3-7E4F-8B18-E895BCC5A69A}"/>
              </a:ext>
            </a:extLst>
          </p:cNvPr>
          <p:cNvSpPr>
            <a:spLocks noGrp="1"/>
          </p:cNvSpPr>
          <p:nvPr>
            <p:ph type="title"/>
          </p:nvPr>
        </p:nvSpPr>
        <p:spPr/>
        <p:txBody>
          <a:bodyPr/>
          <a:lstStyle/>
          <a:p>
            <a:r>
              <a:rPr kumimoji="1" lang="zh-CN" altLang="en-US" dirty="0">
                <a:solidFill>
                  <a:schemeClr val="tx1"/>
                </a:solidFill>
              </a:rPr>
              <a:t>传统强化学习算法 </a:t>
            </a:r>
            <a:r>
              <a:rPr kumimoji="1" lang="en-US" altLang="zh-CN" dirty="0">
                <a:solidFill>
                  <a:schemeClr val="tx1"/>
                </a:solidFill>
              </a:rPr>
              <a:t>-</a:t>
            </a:r>
            <a:r>
              <a:rPr kumimoji="1" lang="zh-CN" altLang="en-US" dirty="0">
                <a:solidFill>
                  <a:schemeClr val="tx1"/>
                </a:solidFill>
              </a:rPr>
              <a:t> 分类介绍</a:t>
            </a:r>
          </a:p>
        </p:txBody>
      </p:sp>
      <p:sp>
        <p:nvSpPr>
          <p:cNvPr id="4" name="文本框 3">
            <a:extLst>
              <a:ext uri="{FF2B5EF4-FFF2-40B4-BE49-F238E27FC236}">
                <a16:creationId xmlns:a16="http://schemas.microsoft.com/office/drawing/2014/main" id="{13080E7F-CA46-684D-8E95-3AEFBFCD709D}"/>
              </a:ext>
            </a:extLst>
          </p:cNvPr>
          <p:cNvSpPr txBox="1"/>
          <p:nvPr/>
        </p:nvSpPr>
        <p:spPr>
          <a:xfrm>
            <a:off x="846667" y="1270000"/>
            <a:ext cx="3369733" cy="923330"/>
          </a:xfrm>
          <a:prstGeom prst="rect">
            <a:avLst/>
          </a:prstGeom>
          <a:noFill/>
        </p:spPr>
        <p:txBody>
          <a:bodyPr wrap="square" rtlCol="0">
            <a:spAutoFit/>
          </a:bodyPr>
          <a:lstStyle/>
          <a:p>
            <a:r>
              <a:rPr lang="en" altLang="zh-CN" b="1" dirty="0"/>
              <a:t>Model-free </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r>
              <a:rPr lang="zh-CN" altLang="en-US" b="1" dirty="0"/>
              <a:t>（</a:t>
            </a:r>
            <a:r>
              <a:rPr lang="zh-CN" altLang="en" b="1" dirty="0"/>
              <a:t>模型</a:t>
            </a:r>
            <a:r>
              <a:rPr lang="zh-CN" altLang="en-US" b="1" dirty="0"/>
              <a:t>未知）</a:t>
            </a:r>
            <a:endParaRPr kumimoji="1" lang="zh-CN" altLang="en-US" dirty="0"/>
          </a:p>
        </p:txBody>
      </p:sp>
      <p:sp>
        <p:nvSpPr>
          <p:cNvPr id="5" name="文本框 4">
            <a:extLst>
              <a:ext uri="{FF2B5EF4-FFF2-40B4-BE49-F238E27FC236}">
                <a16:creationId xmlns:a16="http://schemas.microsoft.com/office/drawing/2014/main" id="{E0F399D4-A9B9-8246-AF98-F5A37A281731}"/>
              </a:ext>
            </a:extLst>
          </p:cNvPr>
          <p:cNvSpPr txBox="1"/>
          <p:nvPr/>
        </p:nvSpPr>
        <p:spPr>
          <a:xfrm>
            <a:off x="4975668" y="1315959"/>
            <a:ext cx="1717232" cy="1477328"/>
          </a:xfrm>
          <a:prstGeom prst="rect">
            <a:avLst/>
          </a:prstGeom>
          <a:noFill/>
        </p:spPr>
        <p:txBody>
          <a:bodyPr wrap="square" rtlCol="0">
            <a:spAutoFit/>
          </a:bodyPr>
          <a:lstStyle/>
          <a:p>
            <a:r>
              <a:rPr lang="en" altLang="zh-CN" b="1" dirty="0"/>
              <a:t>Model-based</a:t>
            </a:r>
          </a:p>
          <a:p>
            <a:r>
              <a:rPr lang="zh-CN" altLang="en-US" b="1" dirty="0"/>
              <a:t>比如 </a:t>
            </a:r>
            <a:r>
              <a:rPr lang="zh-CN" altLang="en" b="1" dirty="0"/>
              <a:t>动态规划</a:t>
            </a:r>
            <a:endParaRPr lang="en" altLang="zh-CN" b="1" dirty="0"/>
          </a:p>
          <a:p>
            <a:r>
              <a:rPr lang="zh-CN" altLang="en-US" b="1" dirty="0"/>
              <a:t>（模型已知）</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D7D2556B-C6F5-904B-A921-4B7771848E8E}"/>
              </a:ext>
            </a:extLst>
          </p:cNvPr>
          <p:cNvPicPr>
            <a:picLocks noChangeAspect="1"/>
          </p:cNvPicPr>
          <p:nvPr/>
        </p:nvPicPr>
        <p:blipFill>
          <a:blip r:embed="rId2"/>
          <a:stretch>
            <a:fillRect/>
          </a:stretch>
        </p:blipFill>
        <p:spPr>
          <a:xfrm>
            <a:off x="846667" y="2178846"/>
            <a:ext cx="7620000" cy="4305300"/>
          </a:xfrm>
          <a:prstGeom prst="rect">
            <a:avLst/>
          </a:prstGeom>
        </p:spPr>
      </p:pic>
    </p:spTree>
    <p:extLst>
      <p:ext uri="{BB962C8B-B14F-4D97-AF65-F5344CB8AC3E}">
        <p14:creationId xmlns:p14="http://schemas.microsoft.com/office/powerpoint/2010/main" val="375464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A0D820-683D-B343-BD36-C157945C80E9}"/>
              </a:ext>
            </a:extLst>
          </p:cNvPr>
          <p:cNvSpPr txBox="1"/>
          <p:nvPr/>
        </p:nvSpPr>
        <p:spPr>
          <a:xfrm>
            <a:off x="795867" y="619761"/>
            <a:ext cx="3369733" cy="923330"/>
          </a:xfrm>
          <a:prstGeom prst="rect">
            <a:avLst/>
          </a:prstGeom>
          <a:noFill/>
        </p:spPr>
        <p:txBody>
          <a:bodyPr wrap="square" rtlCol="0">
            <a:spAutoFit/>
          </a:bodyPr>
          <a:lstStyle/>
          <a:p>
            <a:r>
              <a:rPr lang="en" altLang="zh-CN" b="1" dirty="0"/>
              <a:t>Policy-based</a:t>
            </a:r>
          </a:p>
          <a:p>
            <a:r>
              <a:rPr lang="zh-CN" altLang="en" b="1" dirty="0"/>
              <a:t>比如</a:t>
            </a:r>
            <a:r>
              <a:rPr lang="en" altLang="zh-CN" dirty="0"/>
              <a:t>Policy </a:t>
            </a:r>
            <a:r>
              <a:rPr lang="en" altLang="zh-CN" dirty="0" err="1"/>
              <a:t>Grandient</a:t>
            </a:r>
            <a:r>
              <a:rPr lang="zh-CN" altLang="en-US" dirty="0"/>
              <a:t>（这个算法属于深度强化学习）</a:t>
            </a:r>
            <a:r>
              <a:rPr lang="zh-CN" altLang="en-US" b="1" dirty="0"/>
              <a:t>等</a:t>
            </a:r>
            <a:endParaRPr lang="en" altLang="zh-CN" b="1" dirty="0"/>
          </a:p>
        </p:txBody>
      </p:sp>
      <p:sp>
        <p:nvSpPr>
          <p:cNvPr id="5" name="文本框 4">
            <a:extLst>
              <a:ext uri="{FF2B5EF4-FFF2-40B4-BE49-F238E27FC236}">
                <a16:creationId xmlns:a16="http://schemas.microsoft.com/office/drawing/2014/main" id="{658E08EA-D8AF-FD47-9054-39CCBB16B421}"/>
              </a:ext>
            </a:extLst>
          </p:cNvPr>
          <p:cNvSpPr txBox="1"/>
          <p:nvPr/>
        </p:nvSpPr>
        <p:spPr>
          <a:xfrm>
            <a:off x="5572568" y="619761"/>
            <a:ext cx="2834832" cy="1200329"/>
          </a:xfrm>
          <a:prstGeom prst="rect">
            <a:avLst/>
          </a:prstGeom>
          <a:noFill/>
        </p:spPr>
        <p:txBody>
          <a:bodyPr wrap="square" rtlCol="0">
            <a:spAutoFit/>
          </a:bodyPr>
          <a:lstStyle/>
          <a:p>
            <a:r>
              <a:rPr lang="en" altLang="zh-CN" b="1" dirty="0"/>
              <a:t>Value-based</a:t>
            </a:r>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4FA20C7E-EF95-B549-A588-C898D5FF7C3C}"/>
              </a:ext>
            </a:extLst>
          </p:cNvPr>
          <p:cNvPicPr>
            <a:picLocks noChangeAspect="1"/>
          </p:cNvPicPr>
          <p:nvPr/>
        </p:nvPicPr>
        <p:blipFill>
          <a:blip r:embed="rId2"/>
          <a:stretch>
            <a:fillRect/>
          </a:stretch>
        </p:blipFill>
        <p:spPr>
          <a:xfrm>
            <a:off x="1054100" y="1663700"/>
            <a:ext cx="8255000" cy="4622800"/>
          </a:xfrm>
          <a:prstGeom prst="rect">
            <a:avLst/>
          </a:prstGeom>
        </p:spPr>
      </p:pic>
    </p:spTree>
    <p:extLst>
      <p:ext uri="{BB962C8B-B14F-4D97-AF65-F5344CB8AC3E}">
        <p14:creationId xmlns:p14="http://schemas.microsoft.com/office/powerpoint/2010/main" val="184129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9308FF-49F7-5B4F-BA62-34625C721C98}"/>
              </a:ext>
            </a:extLst>
          </p:cNvPr>
          <p:cNvSpPr txBox="1"/>
          <p:nvPr/>
        </p:nvSpPr>
        <p:spPr>
          <a:xfrm>
            <a:off x="795867" y="619761"/>
            <a:ext cx="3369733" cy="646331"/>
          </a:xfrm>
          <a:prstGeom prst="rect">
            <a:avLst/>
          </a:prstGeom>
          <a:noFill/>
        </p:spPr>
        <p:txBody>
          <a:bodyPr wrap="square" rtlCol="0">
            <a:spAutoFit/>
          </a:bodyPr>
          <a:lstStyle/>
          <a:p>
            <a:r>
              <a:rPr lang="zh-CN" altLang="en-US" b="1" dirty="0"/>
              <a:t>回合更新</a:t>
            </a:r>
            <a:endParaRPr lang="en-US" altLang="zh-CN" b="1" dirty="0"/>
          </a:p>
          <a:p>
            <a:r>
              <a:rPr lang="zh-CN" altLang="en-US" b="1" dirty="0"/>
              <a:t>比如 蒙特卡洛方法</a:t>
            </a:r>
            <a:endParaRPr lang="en" altLang="zh-CN" b="1" dirty="0"/>
          </a:p>
        </p:txBody>
      </p:sp>
      <p:sp>
        <p:nvSpPr>
          <p:cNvPr id="5" name="文本框 4">
            <a:extLst>
              <a:ext uri="{FF2B5EF4-FFF2-40B4-BE49-F238E27FC236}">
                <a16:creationId xmlns:a16="http://schemas.microsoft.com/office/drawing/2014/main" id="{5407D60D-B4D5-0743-9CE5-4BD17D54B851}"/>
              </a:ext>
            </a:extLst>
          </p:cNvPr>
          <p:cNvSpPr txBox="1"/>
          <p:nvPr/>
        </p:nvSpPr>
        <p:spPr>
          <a:xfrm>
            <a:off x="5572568" y="619761"/>
            <a:ext cx="2834832" cy="1200329"/>
          </a:xfrm>
          <a:prstGeom prst="rect">
            <a:avLst/>
          </a:prstGeom>
          <a:noFill/>
        </p:spPr>
        <p:txBody>
          <a:bodyPr wrap="square" rtlCol="0">
            <a:spAutoFit/>
          </a:bodyPr>
          <a:lstStyle/>
          <a:p>
            <a:r>
              <a:rPr lang="zh-CN" altLang="en" b="1" dirty="0"/>
              <a:t>单步</a:t>
            </a:r>
            <a:r>
              <a:rPr lang="zh-CN" altLang="en-US" b="1" dirty="0"/>
              <a:t>更新</a:t>
            </a:r>
            <a:endParaRPr lang="en" altLang="zh-CN" b="1" dirty="0"/>
          </a:p>
          <a:p>
            <a:r>
              <a:rPr lang="zh-CN" altLang="en" b="1" dirty="0"/>
              <a:t>比如</a:t>
            </a:r>
            <a:r>
              <a:rPr lang="zh-CN" altLang="en-US" b="1" dirty="0"/>
              <a:t> </a:t>
            </a:r>
            <a:r>
              <a:rPr lang="en-US" altLang="zh-CN" b="1" dirty="0"/>
              <a:t>q-learning</a:t>
            </a:r>
            <a:r>
              <a:rPr lang="zh-CN" altLang="en-US" b="1" dirty="0"/>
              <a:t>，</a:t>
            </a:r>
            <a:r>
              <a:rPr lang="en-US" altLang="zh-CN" b="1" dirty="0" err="1"/>
              <a:t>sarsa</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66958F90-25C5-EC4C-882E-7DD452F79163}"/>
              </a:ext>
            </a:extLst>
          </p:cNvPr>
          <p:cNvPicPr>
            <a:picLocks noChangeAspect="1"/>
          </p:cNvPicPr>
          <p:nvPr/>
        </p:nvPicPr>
        <p:blipFill>
          <a:blip r:embed="rId2"/>
          <a:stretch>
            <a:fillRect/>
          </a:stretch>
        </p:blipFill>
        <p:spPr>
          <a:xfrm>
            <a:off x="795867" y="1397000"/>
            <a:ext cx="8458200" cy="4764786"/>
          </a:xfrm>
          <a:prstGeom prst="rect">
            <a:avLst/>
          </a:prstGeom>
        </p:spPr>
      </p:pic>
    </p:spTree>
    <p:extLst>
      <p:ext uri="{BB962C8B-B14F-4D97-AF65-F5344CB8AC3E}">
        <p14:creationId xmlns:p14="http://schemas.microsoft.com/office/powerpoint/2010/main" val="232184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4723B-25E5-BD47-91C3-0F3CE9654D11}"/>
              </a:ext>
            </a:extLst>
          </p:cNvPr>
          <p:cNvSpPr txBox="1"/>
          <p:nvPr/>
        </p:nvSpPr>
        <p:spPr>
          <a:xfrm>
            <a:off x="795867" y="619761"/>
            <a:ext cx="3369733" cy="646331"/>
          </a:xfrm>
          <a:prstGeom prst="rect">
            <a:avLst/>
          </a:prstGeom>
          <a:noFill/>
        </p:spPr>
        <p:txBody>
          <a:bodyPr wrap="square" rtlCol="0">
            <a:spAutoFit/>
          </a:bodyPr>
          <a:lstStyle/>
          <a:p>
            <a:r>
              <a:rPr lang="zh-CN" altLang="en-US" b="1" dirty="0"/>
              <a:t>在线学习</a:t>
            </a:r>
            <a:endParaRPr lang="en-US" altLang="zh-CN" b="1" dirty="0"/>
          </a:p>
          <a:p>
            <a:r>
              <a:rPr lang="zh-CN" altLang="en-US" b="1" dirty="0"/>
              <a:t>比如 </a:t>
            </a:r>
            <a:r>
              <a:rPr lang="en-US" altLang="zh-CN" b="1" dirty="0" err="1"/>
              <a:t>sarsa</a:t>
            </a:r>
            <a:r>
              <a:rPr lang="zh-CN" altLang="en-US" b="1" dirty="0"/>
              <a:t>等</a:t>
            </a:r>
            <a:endParaRPr lang="en" altLang="zh-CN" b="1" dirty="0"/>
          </a:p>
        </p:txBody>
      </p:sp>
      <p:sp>
        <p:nvSpPr>
          <p:cNvPr id="5" name="文本框 4">
            <a:extLst>
              <a:ext uri="{FF2B5EF4-FFF2-40B4-BE49-F238E27FC236}">
                <a16:creationId xmlns:a16="http://schemas.microsoft.com/office/drawing/2014/main" id="{830139F0-1F2F-554C-A33F-F27BDFA34D8B}"/>
              </a:ext>
            </a:extLst>
          </p:cNvPr>
          <p:cNvSpPr txBox="1"/>
          <p:nvPr/>
        </p:nvSpPr>
        <p:spPr>
          <a:xfrm>
            <a:off x="5572568" y="619761"/>
            <a:ext cx="2834832" cy="1200329"/>
          </a:xfrm>
          <a:prstGeom prst="rect">
            <a:avLst/>
          </a:prstGeom>
          <a:noFill/>
        </p:spPr>
        <p:txBody>
          <a:bodyPr wrap="square" rtlCol="0">
            <a:spAutoFit/>
          </a:bodyPr>
          <a:lstStyle/>
          <a:p>
            <a:r>
              <a:rPr lang="zh-CN" altLang="en-US" b="1" dirty="0"/>
              <a:t>离线学习</a:t>
            </a:r>
            <a:endParaRPr lang="en" altLang="zh-CN" b="1" dirty="0"/>
          </a:p>
          <a:p>
            <a:r>
              <a:rPr lang="zh-CN" altLang="en" b="1" dirty="0"/>
              <a:t>比如</a:t>
            </a:r>
            <a:r>
              <a:rPr lang="zh-CN" altLang="en-US" b="1" dirty="0"/>
              <a:t> </a:t>
            </a:r>
            <a:r>
              <a:rPr lang="en-US" altLang="zh-CN" b="1" dirty="0"/>
              <a:t>q-learning</a:t>
            </a:r>
            <a:r>
              <a:rPr lang="zh-CN" altLang="en-US" b="1" dirty="0"/>
              <a:t>等</a:t>
            </a:r>
            <a:endParaRPr lang="en" altLang="zh-CN" b="1" dirty="0"/>
          </a:p>
          <a:p>
            <a:endParaRPr lang="en" altLang="zh-CN" b="1" dirty="0"/>
          </a:p>
          <a:p>
            <a:endParaRPr kumimoji="1" lang="zh-CN" altLang="en-US" dirty="0"/>
          </a:p>
        </p:txBody>
      </p:sp>
      <p:pic>
        <p:nvPicPr>
          <p:cNvPr id="6" name="图片 5">
            <a:extLst>
              <a:ext uri="{FF2B5EF4-FFF2-40B4-BE49-F238E27FC236}">
                <a16:creationId xmlns:a16="http://schemas.microsoft.com/office/drawing/2014/main" id="{107FBD43-1871-914A-808E-A84C2800FCE8}"/>
              </a:ext>
            </a:extLst>
          </p:cNvPr>
          <p:cNvPicPr>
            <a:picLocks noChangeAspect="1"/>
          </p:cNvPicPr>
          <p:nvPr/>
        </p:nvPicPr>
        <p:blipFill>
          <a:blip r:embed="rId2"/>
          <a:stretch>
            <a:fillRect/>
          </a:stretch>
        </p:blipFill>
        <p:spPr>
          <a:xfrm>
            <a:off x="795867" y="1479550"/>
            <a:ext cx="8597900" cy="4829154"/>
          </a:xfrm>
          <a:prstGeom prst="rect">
            <a:avLst/>
          </a:prstGeom>
        </p:spPr>
      </p:pic>
    </p:spTree>
    <p:extLst>
      <p:ext uri="{BB962C8B-B14F-4D97-AF65-F5344CB8AC3E}">
        <p14:creationId xmlns:p14="http://schemas.microsoft.com/office/powerpoint/2010/main" val="65936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8BD90-F61E-4843-94D8-6F5AFA14FDFA}"/>
              </a:ext>
            </a:extLst>
          </p:cNvPr>
          <p:cNvSpPr>
            <a:spLocks noGrp="1"/>
          </p:cNvSpPr>
          <p:nvPr>
            <p:ph type="title"/>
          </p:nvPr>
        </p:nvSpPr>
        <p:spPr>
          <a:noFill/>
        </p:spPr>
        <p:txBody>
          <a:bodyPr/>
          <a:lstStyle/>
          <a:p>
            <a:r>
              <a:rPr kumimoji="1" lang="zh-CN" altLang="en-US" dirty="0">
                <a:solidFill>
                  <a:schemeClr val="tx1"/>
                </a:solidFill>
              </a:rPr>
              <a:t>小总结</a:t>
            </a:r>
          </a:p>
        </p:txBody>
      </p:sp>
      <p:sp>
        <p:nvSpPr>
          <p:cNvPr id="3" name="内容占位符 2">
            <a:extLst>
              <a:ext uri="{FF2B5EF4-FFF2-40B4-BE49-F238E27FC236}">
                <a16:creationId xmlns:a16="http://schemas.microsoft.com/office/drawing/2014/main" id="{51B7ECAD-3294-3745-868A-2CD20921EF06}"/>
              </a:ext>
            </a:extLst>
          </p:cNvPr>
          <p:cNvSpPr>
            <a:spLocks noGrp="1"/>
          </p:cNvSpPr>
          <p:nvPr>
            <p:ph idx="1"/>
          </p:nvPr>
        </p:nvSpPr>
        <p:spPr>
          <a:xfrm>
            <a:off x="677334" y="1563689"/>
            <a:ext cx="8596668" cy="3880773"/>
          </a:xfrm>
        </p:spPr>
        <p:txBody>
          <a:bodyPr>
            <a:noAutofit/>
          </a:bodyPr>
          <a:lstStyle/>
          <a:p>
            <a:r>
              <a:rPr kumimoji="1" lang="zh-CN" altLang="en-US" sz="2400" dirty="0"/>
              <a:t>我们以打游戏举例的话：</a:t>
            </a:r>
            <a:endParaRPr kumimoji="1" lang="en-US" altLang="zh-CN" sz="2400" dirty="0"/>
          </a:p>
          <a:p>
            <a:r>
              <a:rPr kumimoji="1" lang="zh-CN" altLang="en-US" sz="2400" dirty="0"/>
              <a:t>模型已知</a:t>
            </a:r>
            <a:r>
              <a:rPr kumimoji="1" lang="en-US" altLang="zh-CN" sz="2400" dirty="0"/>
              <a:t>-</a:t>
            </a:r>
            <a:r>
              <a:rPr kumimoji="1" lang="zh-CN" altLang="en-US" sz="2400" dirty="0"/>
              <a:t>动态规划 就是玩游戏前就获得了游戏的完整攻略，是先研究攻略，然后再玩游戏的一种算法</a:t>
            </a:r>
            <a:endParaRPr kumimoji="1" lang="en-US" altLang="zh-CN" sz="2400" dirty="0"/>
          </a:p>
          <a:p>
            <a:r>
              <a:rPr kumimoji="1" lang="zh-CN" altLang="en-US" sz="2400" dirty="0"/>
              <a:t>模型未知</a:t>
            </a:r>
            <a:r>
              <a:rPr kumimoji="1" lang="en-US" altLang="zh-CN" sz="2400" dirty="0"/>
              <a:t>-</a:t>
            </a:r>
            <a:r>
              <a:rPr kumimoji="1" lang="zh-CN" altLang="en-US" sz="2400" dirty="0"/>
              <a:t>蒙特卡洛 就是先玩游戏，一直玩到游戏结束（通关或死亡），然后再进行复盘整场游戏过程来学习的一种算法</a:t>
            </a:r>
            <a:endParaRPr kumimoji="1" lang="en-US" altLang="zh-CN" sz="2400" dirty="0"/>
          </a:p>
          <a:p>
            <a:r>
              <a:rPr kumimoji="1" lang="zh-CN" altLang="en-US" sz="2400" dirty="0"/>
              <a:t>模型未知</a:t>
            </a:r>
            <a:r>
              <a:rPr kumimoji="1" lang="en-US" altLang="zh-CN" sz="2400" dirty="0"/>
              <a:t>-</a:t>
            </a:r>
            <a:r>
              <a:rPr kumimoji="1" lang="zh-CN" altLang="en-US" sz="2400" dirty="0"/>
              <a:t>时间差分（</a:t>
            </a:r>
            <a:r>
              <a:rPr kumimoji="1" lang="en-US" altLang="zh-CN" sz="2400" dirty="0"/>
              <a:t>TD</a:t>
            </a:r>
            <a:r>
              <a:rPr kumimoji="1" lang="zh-CN" altLang="en-US" sz="2400" dirty="0"/>
              <a:t>算法，就是前面介绍的</a:t>
            </a:r>
            <a:r>
              <a:rPr kumimoji="1" lang="en-US" altLang="zh-CN" sz="2400" dirty="0"/>
              <a:t>q-learning</a:t>
            </a:r>
            <a:r>
              <a:rPr kumimoji="1" lang="zh-CN" altLang="en-US" sz="2400" dirty="0"/>
              <a:t>和</a:t>
            </a:r>
            <a:r>
              <a:rPr kumimoji="1" lang="en-US" altLang="zh-CN" sz="2400" dirty="0" err="1"/>
              <a:t>sarsa</a:t>
            </a:r>
            <a:r>
              <a:rPr kumimoji="1" lang="zh-CN" altLang="en-US" sz="2400" dirty="0"/>
              <a:t>），是每玩游戏一步（当然根据不同游戏来看，怎么如何定义这一步了），就进行复盘之前的游戏过程来学习的一种算法</a:t>
            </a:r>
          </a:p>
        </p:txBody>
      </p:sp>
    </p:spTree>
    <p:extLst>
      <p:ext uri="{BB962C8B-B14F-4D97-AF65-F5344CB8AC3E}">
        <p14:creationId xmlns:p14="http://schemas.microsoft.com/office/powerpoint/2010/main" val="364486889"/>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1113</TotalTime>
  <Words>2144</Words>
  <Application>Microsoft Macintosh PowerPoint</Application>
  <PresentationFormat>宽屏</PresentationFormat>
  <Paragraphs>151</Paragraphs>
  <Slides>32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方正姚体</vt:lpstr>
      <vt:lpstr>华文新魏</vt:lpstr>
      <vt:lpstr>Arial</vt:lpstr>
      <vt:lpstr>Cambria Math</vt:lpstr>
      <vt:lpstr>Trebuchet MS</vt:lpstr>
      <vt:lpstr>Wingdings 3</vt:lpstr>
      <vt:lpstr>平面</vt:lpstr>
      <vt:lpstr>机器学习分享</vt:lpstr>
      <vt:lpstr>什么是机器学习</vt:lpstr>
      <vt:lpstr>人工智能，机器学习，深度学习，强化学习等的区别？</vt:lpstr>
      <vt:lpstr>什么是强化学习</vt:lpstr>
      <vt:lpstr>传统强化学习算法 - 分类介绍</vt:lpstr>
      <vt:lpstr>PowerPoint 演示文稿</vt:lpstr>
      <vt:lpstr>PowerPoint 演示文稿</vt:lpstr>
      <vt:lpstr>PowerPoint 演示文稿</vt:lpstr>
      <vt:lpstr>小总结</vt:lpstr>
      <vt:lpstr>再次定义强化学习是什么</vt:lpstr>
      <vt:lpstr>阶段性任务 or 连续性任务？</vt:lpstr>
      <vt:lpstr>PowerPoint 演示文稿</vt:lpstr>
      <vt:lpstr>折扣率 γ</vt:lpstr>
      <vt:lpstr>马尔可夫决策过程（Markov Decision Process MDP） </vt:lpstr>
      <vt:lpstr>PowerPoint 演示文稿</vt:lpstr>
      <vt:lpstr>策略π</vt:lpstr>
      <vt:lpstr>状态值函数v（state-value function）</vt:lpstr>
      <vt:lpstr>贝尔曼方程1 贝尔曼预期方程</vt:lpstr>
      <vt:lpstr>PowerPoint 演示文稿</vt:lpstr>
      <vt:lpstr>最优性</vt:lpstr>
      <vt:lpstr>动作值函数q（action-value function）</vt:lpstr>
      <vt:lpstr>最优策略</vt:lpstr>
      <vt:lpstr>贝尔曼方程2 贝尔曼最优性方程</vt:lpstr>
      <vt:lpstr>贝尔曼方程的由来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Junjie Xun</dc:creator>
  <cp:lastModifiedBy>Junjie Xun</cp:lastModifiedBy>
  <cp:revision>107</cp:revision>
  <dcterms:created xsi:type="dcterms:W3CDTF">2018-12-19T09:55:53Z</dcterms:created>
  <dcterms:modified xsi:type="dcterms:W3CDTF">2018-12-20T07:24:30Z</dcterms:modified>
</cp:coreProperties>
</file>